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3"/>
  </p:notesMasterIdLst>
  <p:handoutMasterIdLst>
    <p:handoutMasterId r:id="rId24"/>
  </p:handoutMasterIdLst>
  <p:sldIdLst>
    <p:sldId id="257" r:id="rId5"/>
    <p:sldId id="258" r:id="rId6"/>
    <p:sldId id="272" r:id="rId7"/>
    <p:sldId id="266" r:id="rId8"/>
    <p:sldId id="260" r:id="rId9"/>
    <p:sldId id="261" r:id="rId10"/>
    <p:sldId id="279" r:id="rId11"/>
    <p:sldId id="280" r:id="rId12"/>
    <p:sldId id="274" r:id="rId13"/>
    <p:sldId id="275" r:id="rId14"/>
    <p:sldId id="262" r:id="rId15"/>
    <p:sldId id="269" r:id="rId16"/>
    <p:sldId id="276" r:id="rId17"/>
    <p:sldId id="268" r:id="rId18"/>
    <p:sldId id="270" r:id="rId19"/>
    <p:sldId id="267" r:id="rId20"/>
    <p:sldId id="278" r:id="rId21"/>
    <p:sldId id="263" r:id="rId22"/>
  </p:sldIdLst>
  <p:sldSz cx="9144000" cy="6858000" type="screen4x3"/>
  <p:notesSz cx="6858000" cy="9144000"/>
  <p:defaultTextStyle>
    <a:defPPr>
      <a:defRPr lang="en-US"/>
    </a:defPPr>
    <a:lvl1pPr marL="0" algn="l" defTabSz="478940" rtl="0" eaLnBrk="1" latinLnBrk="0" hangingPunct="1">
      <a:defRPr sz="1900" kern="1200">
        <a:solidFill>
          <a:schemeClr val="tx1"/>
        </a:solidFill>
        <a:latin typeface="+mn-lt"/>
        <a:ea typeface="+mn-ea"/>
        <a:cs typeface="+mn-cs"/>
      </a:defRPr>
    </a:lvl1pPr>
    <a:lvl2pPr marL="478940" algn="l" defTabSz="478940" rtl="0" eaLnBrk="1" latinLnBrk="0" hangingPunct="1">
      <a:defRPr sz="1900" kern="1200">
        <a:solidFill>
          <a:schemeClr val="tx1"/>
        </a:solidFill>
        <a:latin typeface="+mn-lt"/>
        <a:ea typeface="+mn-ea"/>
        <a:cs typeface="+mn-cs"/>
      </a:defRPr>
    </a:lvl2pPr>
    <a:lvl3pPr marL="957879" algn="l" defTabSz="478940" rtl="0" eaLnBrk="1" latinLnBrk="0" hangingPunct="1">
      <a:defRPr sz="1900" kern="1200">
        <a:solidFill>
          <a:schemeClr val="tx1"/>
        </a:solidFill>
        <a:latin typeface="+mn-lt"/>
        <a:ea typeface="+mn-ea"/>
        <a:cs typeface="+mn-cs"/>
      </a:defRPr>
    </a:lvl3pPr>
    <a:lvl4pPr marL="1436819" algn="l" defTabSz="478940" rtl="0" eaLnBrk="1" latinLnBrk="0" hangingPunct="1">
      <a:defRPr sz="1900" kern="1200">
        <a:solidFill>
          <a:schemeClr val="tx1"/>
        </a:solidFill>
        <a:latin typeface="+mn-lt"/>
        <a:ea typeface="+mn-ea"/>
        <a:cs typeface="+mn-cs"/>
      </a:defRPr>
    </a:lvl4pPr>
    <a:lvl5pPr marL="1915758" algn="l" defTabSz="478940" rtl="0" eaLnBrk="1" latinLnBrk="0" hangingPunct="1">
      <a:defRPr sz="1900" kern="1200">
        <a:solidFill>
          <a:schemeClr val="tx1"/>
        </a:solidFill>
        <a:latin typeface="+mn-lt"/>
        <a:ea typeface="+mn-ea"/>
        <a:cs typeface="+mn-cs"/>
      </a:defRPr>
    </a:lvl5pPr>
    <a:lvl6pPr marL="2394698" algn="l" defTabSz="478940" rtl="0" eaLnBrk="1" latinLnBrk="0" hangingPunct="1">
      <a:defRPr sz="1900" kern="1200">
        <a:solidFill>
          <a:schemeClr val="tx1"/>
        </a:solidFill>
        <a:latin typeface="+mn-lt"/>
        <a:ea typeface="+mn-ea"/>
        <a:cs typeface="+mn-cs"/>
      </a:defRPr>
    </a:lvl6pPr>
    <a:lvl7pPr marL="2873637" algn="l" defTabSz="478940" rtl="0" eaLnBrk="1" latinLnBrk="0" hangingPunct="1">
      <a:defRPr sz="1900" kern="1200">
        <a:solidFill>
          <a:schemeClr val="tx1"/>
        </a:solidFill>
        <a:latin typeface="+mn-lt"/>
        <a:ea typeface="+mn-ea"/>
        <a:cs typeface="+mn-cs"/>
      </a:defRPr>
    </a:lvl7pPr>
    <a:lvl8pPr marL="3352576" algn="l" defTabSz="478940" rtl="0" eaLnBrk="1" latinLnBrk="0" hangingPunct="1">
      <a:defRPr sz="1900" kern="1200">
        <a:solidFill>
          <a:schemeClr val="tx1"/>
        </a:solidFill>
        <a:latin typeface="+mn-lt"/>
        <a:ea typeface="+mn-ea"/>
        <a:cs typeface="+mn-cs"/>
      </a:defRPr>
    </a:lvl8pPr>
    <a:lvl9pPr marL="3831516" algn="l" defTabSz="47894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 Aomania Te Koha" initials="TATK" lastIdx="1" clrIdx="0">
    <p:extLst>
      <p:ext uri="{19B8F6BF-5375-455C-9EA6-DF929625EA0E}">
        <p15:presenceInfo xmlns:p15="http://schemas.microsoft.com/office/powerpoint/2012/main" userId="S-1-5-21-1649871896-242362835-957381470-177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9"/>
    <a:srgbClr val="C8C8C8"/>
    <a:srgbClr val="808080"/>
    <a:srgbClr val="3A3C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8" autoAdjust="0"/>
    <p:restoredTop sz="96357" autoAdjust="0"/>
  </p:normalViewPr>
  <p:slideViewPr>
    <p:cSldViewPr snapToGrid="0" snapToObjects="1">
      <p:cViewPr varScale="1">
        <p:scale>
          <a:sx n="114" d="100"/>
          <a:sy n="114" d="100"/>
        </p:scale>
        <p:origin x="153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253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700404-C8BA-4E61-B8B7-F37F7959D680}"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NZ"/>
        </a:p>
      </dgm:t>
    </dgm:pt>
    <dgm:pt modelId="{72FB14A2-D20A-488F-9D1A-CA31A50179D2}">
      <dgm:prSet phldrT="[Text]"/>
      <dgm:spPr/>
      <dgm:t>
        <a:bodyPr/>
        <a:lstStyle/>
        <a:p>
          <a:r>
            <a:rPr lang="en-NZ" dirty="0"/>
            <a:t>Base-10</a:t>
          </a:r>
        </a:p>
      </dgm:t>
    </dgm:pt>
    <dgm:pt modelId="{07BBDAB6-033B-4FE3-819A-FCBC683EC268}" type="parTrans" cxnId="{ABD056EA-E917-44DF-9655-54B08A0F3CCA}">
      <dgm:prSet/>
      <dgm:spPr/>
      <dgm:t>
        <a:bodyPr/>
        <a:lstStyle/>
        <a:p>
          <a:endParaRPr lang="en-NZ"/>
        </a:p>
      </dgm:t>
    </dgm:pt>
    <dgm:pt modelId="{35DDC08A-F87C-40DC-8C96-B1C5ABB8DBC3}" type="sibTrans" cxnId="{ABD056EA-E917-44DF-9655-54B08A0F3CCA}">
      <dgm:prSet/>
      <dgm:spPr/>
      <dgm:t>
        <a:bodyPr/>
        <a:lstStyle/>
        <a:p>
          <a:endParaRPr lang="en-NZ"/>
        </a:p>
      </dgm:t>
    </dgm:pt>
    <dgm:pt modelId="{76A712A8-7F54-4A1F-B62C-A63D9ED5F7FA}">
      <dgm:prSet phldrT="[Text]"/>
      <dgm:spPr/>
      <dgm:t>
        <a:bodyPr/>
        <a:lstStyle/>
        <a:p>
          <a:r>
            <a:rPr lang="en-NZ" dirty="0"/>
            <a:t>Fingers on both hands</a:t>
          </a:r>
        </a:p>
      </dgm:t>
    </dgm:pt>
    <dgm:pt modelId="{7473D84B-25E7-40F0-B160-044D764E6DB1}" type="parTrans" cxnId="{AD6FE216-A7E3-4D08-B034-9F9D67380A92}">
      <dgm:prSet/>
      <dgm:spPr/>
      <dgm:t>
        <a:bodyPr/>
        <a:lstStyle/>
        <a:p>
          <a:endParaRPr lang="en-NZ"/>
        </a:p>
      </dgm:t>
    </dgm:pt>
    <dgm:pt modelId="{663573D4-E767-4007-B266-F094B577391D}" type="sibTrans" cxnId="{AD6FE216-A7E3-4D08-B034-9F9D67380A92}">
      <dgm:prSet/>
      <dgm:spPr/>
      <dgm:t>
        <a:bodyPr/>
        <a:lstStyle/>
        <a:p>
          <a:endParaRPr lang="en-NZ"/>
        </a:p>
      </dgm:t>
    </dgm:pt>
    <dgm:pt modelId="{C1819619-294B-492B-9922-3C24FDD5A1FB}" type="pres">
      <dgm:prSet presAssocID="{0B700404-C8BA-4E61-B8B7-F37F7959D680}" presName="Name0" presStyleCnt="0">
        <dgm:presLayoutVars>
          <dgm:chMax val="2"/>
          <dgm:chPref val="2"/>
          <dgm:animLvl val="lvl"/>
        </dgm:presLayoutVars>
      </dgm:prSet>
      <dgm:spPr/>
    </dgm:pt>
    <dgm:pt modelId="{581A7100-E2AE-4CE2-BE13-99F52DBE9293}" type="pres">
      <dgm:prSet presAssocID="{0B700404-C8BA-4E61-B8B7-F37F7959D680}" presName="LeftText" presStyleLbl="revTx" presStyleIdx="0" presStyleCnt="0">
        <dgm:presLayoutVars>
          <dgm:bulletEnabled val="1"/>
        </dgm:presLayoutVars>
      </dgm:prSet>
      <dgm:spPr/>
    </dgm:pt>
    <dgm:pt modelId="{6FF794A1-D3A0-40C8-806F-4C951E38AD3C}" type="pres">
      <dgm:prSet presAssocID="{0B700404-C8BA-4E61-B8B7-F37F7959D680}" presName="LeftNode" presStyleLbl="bgImgPlace1" presStyleIdx="0" presStyleCnt="2">
        <dgm:presLayoutVars>
          <dgm:chMax val="2"/>
          <dgm:chPref val="2"/>
        </dgm:presLayoutVars>
      </dgm:prSet>
      <dgm:spPr/>
    </dgm:pt>
    <dgm:pt modelId="{D9618A13-6105-4AA0-8A31-BC789226387B}" type="pres">
      <dgm:prSet presAssocID="{0B700404-C8BA-4E61-B8B7-F37F7959D680}" presName="RightText" presStyleLbl="revTx" presStyleIdx="0" presStyleCnt="0">
        <dgm:presLayoutVars>
          <dgm:bulletEnabled val="1"/>
        </dgm:presLayoutVars>
      </dgm:prSet>
      <dgm:spPr/>
    </dgm:pt>
    <dgm:pt modelId="{13AE104D-7E69-449D-A96C-B6F433D93FD1}" type="pres">
      <dgm:prSet presAssocID="{0B700404-C8BA-4E61-B8B7-F37F7959D680}" presName="RightNode" presStyleLbl="bgImgPlace1" presStyleIdx="1" presStyleCnt="2">
        <dgm:presLayoutVars>
          <dgm:chMax val="0"/>
          <dgm:chPref val="0"/>
        </dgm:presLayoutVars>
      </dgm:prSet>
      <dgm:spPr/>
    </dgm:pt>
    <dgm:pt modelId="{4A4BD630-F885-4ACB-B00E-83C42637B163}" type="pres">
      <dgm:prSet presAssocID="{0B700404-C8BA-4E61-B8B7-F37F7959D680}" presName="TopArrow" presStyleLbl="node1" presStyleIdx="0" presStyleCnt="2"/>
      <dgm:spPr/>
    </dgm:pt>
    <dgm:pt modelId="{79F5BEEB-87DE-4EE3-92D3-423A18885938}" type="pres">
      <dgm:prSet presAssocID="{0B700404-C8BA-4E61-B8B7-F37F7959D680}" presName="BottomArrow" presStyleLbl="node1" presStyleIdx="1" presStyleCnt="2"/>
      <dgm:spPr/>
    </dgm:pt>
  </dgm:ptLst>
  <dgm:cxnLst>
    <dgm:cxn modelId="{4A337009-DC2F-4523-B609-5C070EE2DFAC}" type="presOf" srcId="{72FB14A2-D20A-488F-9D1A-CA31A50179D2}" destId="{581A7100-E2AE-4CE2-BE13-99F52DBE9293}" srcOrd="0" destOrd="0" presId="urn:microsoft.com/office/officeart/2009/layout/ReverseList"/>
    <dgm:cxn modelId="{AD6FE216-A7E3-4D08-B034-9F9D67380A92}" srcId="{0B700404-C8BA-4E61-B8B7-F37F7959D680}" destId="{76A712A8-7F54-4A1F-B62C-A63D9ED5F7FA}" srcOrd="1" destOrd="0" parTransId="{7473D84B-25E7-40F0-B160-044D764E6DB1}" sibTransId="{663573D4-E767-4007-B266-F094B577391D}"/>
    <dgm:cxn modelId="{15ABED6C-2A7A-4981-9F53-120AD136F2F9}" type="presOf" srcId="{0B700404-C8BA-4E61-B8B7-F37F7959D680}" destId="{C1819619-294B-492B-9922-3C24FDD5A1FB}" srcOrd="0" destOrd="0" presId="urn:microsoft.com/office/officeart/2009/layout/ReverseList"/>
    <dgm:cxn modelId="{F143CF77-9B87-40A9-8857-3EC620EE8521}" type="presOf" srcId="{72FB14A2-D20A-488F-9D1A-CA31A50179D2}" destId="{6FF794A1-D3A0-40C8-806F-4C951E38AD3C}" srcOrd="1" destOrd="0" presId="urn:microsoft.com/office/officeart/2009/layout/ReverseList"/>
    <dgm:cxn modelId="{E8F2F1B9-1F71-4B3E-8349-AC981BFAE490}" type="presOf" srcId="{76A712A8-7F54-4A1F-B62C-A63D9ED5F7FA}" destId="{D9618A13-6105-4AA0-8A31-BC789226387B}" srcOrd="0" destOrd="0" presId="urn:microsoft.com/office/officeart/2009/layout/ReverseList"/>
    <dgm:cxn modelId="{3FAA35E8-0D37-4FFD-A73E-940E0421E1A8}" type="presOf" srcId="{76A712A8-7F54-4A1F-B62C-A63D9ED5F7FA}" destId="{13AE104D-7E69-449D-A96C-B6F433D93FD1}" srcOrd="1" destOrd="0" presId="urn:microsoft.com/office/officeart/2009/layout/ReverseList"/>
    <dgm:cxn modelId="{ABD056EA-E917-44DF-9655-54B08A0F3CCA}" srcId="{0B700404-C8BA-4E61-B8B7-F37F7959D680}" destId="{72FB14A2-D20A-488F-9D1A-CA31A50179D2}" srcOrd="0" destOrd="0" parTransId="{07BBDAB6-033B-4FE3-819A-FCBC683EC268}" sibTransId="{35DDC08A-F87C-40DC-8C96-B1C5ABB8DBC3}"/>
    <dgm:cxn modelId="{A0C092A0-4F7F-41C9-85D3-FC20F501E948}" type="presParOf" srcId="{C1819619-294B-492B-9922-3C24FDD5A1FB}" destId="{581A7100-E2AE-4CE2-BE13-99F52DBE9293}" srcOrd="0" destOrd="0" presId="urn:microsoft.com/office/officeart/2009/layout/ReverseList"/>
    <dgm:cxn modelId="{B13F3953-5B3C-435B-805C-53F511641366}" type="presParOf" srcId="{C1819619-294B-492B-9922-3C24FDD5A1FB}" destId="{6FF794A1-D3A0-40C8-806F-4C951E38AD3C}" srcOrd="1" destOrd="0" presId="urn:microsoft.com/office/officeart/2009/layout/ReverseList"/>
    <dgm:cxn modelId="{A7879CC2-22EC-4804-9714-A851387367A2}" type="presParOf" srcId="{C1819619-294B-492B-9922-3C24FDD5A1FB}" destId="{D9618A13-6105-4AA0-8A31-BC789226387B}" srcOrd="2" destOrd="0" presId="urn:microsoft.com/office/officeart/2009/layout/ReverseList"/>
    <dgm:cxn modelId="{EB07FCC1-05CB-42D2-A766-6F29EAB6906A}" type="presParOf" srcId="{C1819619-294B-492B-9922-3C24FDD5A1FB}" destId="{13AE104D-7E69-449D-A96C-B6F433D93FD1}" srcOrd="3" destOrd="0" presId="urn:microsoft.com/office/officeart/2009/layout/ReverseList"/>
    <dgm:cxn modelId="{77EF23E0-911B-4E51-8643-00A6D306D829}" type="presParOf" srcId="{C1819619-294B-492B-9922-3C24FDD5A1FB}" destId="{4A4BD630-F885-4ACB-B00E-83C42637B163}" srcOrd="4" destOrd="0" presId="urn:microsoft.com/office/officeart/2009/layout/ReverseList"/>
    <dgm:cxn modelId="{5B214784-9944-4F96-9906-945C096668DA}" type="presParOf" srcId="{C1819619-294B-492B-9922-3C24FDD5A1FB}" destId="{79F5BEEB-87DE-4EE3-92D3-423A18885938}"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700404-C8BA-4E61-B8B7-F37F7959D680}"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NZ"/>
        </a:p>
      </dgm:t>
    </dgm:pt>
    <dgm:pt modelId="{72FB14A2-D20A-488F-9D1A-CA31A50179D2}">
      <dgm:prSet phldrT="[Text]"/>
      <dgm:spPr/>
      <dgm:t>
        <a:bodyPr/>
        <a:lstStyle/>
        <a:p>
          <a:r>
            <a:rPr lang="en-NZ" dirty="0"/>
            <a:t>Base-5</a:t>
          </a:r>
        </a:p>
      </dgm:t>
    </dgm:pt>
    <dgm:pt modelId="{07BBDAB6-033B-4FE3-819A-FCBC683EC268}" type="parTrans" cxnId="{ABD056EA-E917-44DF-9655-54B08A0F3CCA}">
      <dgm:prSet/>
      <dgm:spPr/>
      <dgm:t>
        <a:bodyPr/>
        <a:lstStyle/>
        <a:p>
          <a:endParaRPr lang="en-NZ"/>
        </a:p>
      </dgm:t>
    </dgm:pt>
    <dgm:pt modelId="{35DDC08A-F87C-40DC-8C96-B1C5ABB8DBC3}" type="sibTrans" cxnId="{ABD056EA-E917-44DF-9655-54B08A0F3CCA}">
      <dgm:prSet/>
      <dgm:spPr/>
      <dgm:t>
        <a:bodyPr/>
        <a:lstStyle/>
        <a:p>
          <a:endParaRPr lang="en-NZ"/>
        </a:p>
      </dgm:t>
    </dgm:pt>
    <dgm:pt modelId="{76A712A8-7F54-4A1F-B62C-A63D9ED5F7FA}">
      <dgm:prSet phldrT="[Text]"/>
      <dgm:spPr/>
      <dgm:t>
        <a:bodyPr/>
        <a:lstStyle/>
        <a:p>
          <a:r>
            <a:rPr lang="en-NZ" dirty="0"/>
            <a:t>Fingers on one hand</a:t>
          </a:r>
        </a:p>
      </dgm:t>
    </dgm:pt>
    <dgm:pt modelId="{7473D84B-25E7-40F0-B160-044D764E6DB1}" type="parTrans" cxnId="{AD6FE216-A7E3-4D08-B034-9F9D67380A92}">
      <dgm:prSet/>
      <dgm:spPr/>
      <dgm:t>
        <a:bodyPr/>
        <a:lstStyle/>
        <a:p>
          <a:endParaRPr lang="en-NZ"/>
        </a:p>
      </dgm:t>
    </dgm:pt>
    <dgm:pt modelId="{663573D4-E767-4007-B266-F094B577391D}" type="sibTrans" cxnId="{AD6FE216-A7E3-4D08-B034-9F9D67380A92}">
      <dgm:prSet/>
      <dgm:spPr/>
      <dgm:t>
        <a:bodyPr/>
        <a:lstStyle/>
        <a:p>
          <a:endParaRPr lang="en-NZ"/>
        </a:p>
      </dgm:t>
    </dgm:pt>
    <dgm:pt modelId="{C1819619-294B-492B-9922-3C24FDD5A1FB}" type="pres">
      <dgm:prSet presAssocID="{0B700404-C8BA-4E61-B8B7-F37F7959D680}" presName="Name0" presStyleCnt="0">
        <dgm:presLayoutVars>
          <dgm:chMax val="2"/>
          <dgm:chPref val="2"/>
          <dgm:animLvl val="lvl"/>
        </dgm:presLayoutVars>
      </dgm:prSet>
      <dgm:spPr/>
    </dgm:pt>
    <dgm:pt modelId="{581A7100-E2AE-4CE2-BE13-99F52DBE9293}" type="pres">
      <dgm:prSet presAssocID="{0B700404-C8BA-4E61-B8B7-F37F7959D680}" presName="LeftText" presStyleLbl="revTx" presStyleIdx="0" presStyleCnt="0">
        <dgm:presLayoutVars>
          <dgm:bulletEnabled val="1"/>
        </dgm:presLayoutVars>
      </dgm:prSet>
      <dgm:spPr/>
    </dgm:pt>
    <dgm:pt modelId="{6FF794A1-D3A0-40C8-806F-4C951E38AD3C}" type="pres">
      <dgm:prSet presAssocID="{0B700404-C8BA-4E61-B8B7-F37F7959D680}" presName="LeftNode" presStyleLbl="bgImgPlace1" presStyleIdx="0" presStyleCnt="2">
        <dgm:presLayoutVars>
          <dgm:chMax val="2"/>
          <dgm:chPref val="2"/>
        </dgm:presLayoutVars>
      </dgm:prSet>
      <dgm:spPr/>
    </dgm:pt>
    <dgm:pt modelId="{D9618A13-6105-4AA0-8A31-BC789226387B}" type="pres">
      <dgm:prSet presAssocID="{0B700404-C8BA-4E61-B8B7-F37F7959D680}" presName="RightText" presStyleLbl="revTx" presStyleIdx="0" presStyleCnt="0">
        <dgm:presLayoutVars>
          <dgm:bulletEnabled val="1"/>
        </dgm:presLayoutVars>
      </dgm:prSet>
      <dgm:spPr/>
    </dgm:pt>
    <dgm:pt modelId="{13AE104D-7E69-449D-A96C-B6F433D93FD1}" type="pres">
      <dgm:prSet presAssocID="{0B700404-C8BA-4E61-B8B7-F37F7959D680}" presName="RightNode" presStyleLbl="bgImgPlace1" presStyleIdx="1" presStyleCnt="2">
        <dgm:presLayoutVars>
          <dgm:chMax val="0"/>
          <dgm:chPref val="0"/>
        </dgm:presLayoutVars>
      </dgm:prSet>
      <dgm:spPr/>
    </dgm:pt>
    <dgm:pt modelId="{4A4BD630-F885-4ACB-B00E-83C42637B163}" type="pres">
      <dgm:prSet presAssocID="{0B700404-C8BA-4E61-B8B7-F37F7959D680}" presName="TopArrow" presStyleLbl="node1" presStyleIdx="0" presStyleCnt="2"/>
      <dgm:spPr/>
    </dgm:pt>
    <dgm:pt modelId="{79F5BEEB-87DE-4EE3-92D3-423A18885938}" type="pres">
      <dgm:prSet presAssocID="{0B700404-C8BA-4E61-B8B7-F37F7959D680}" presName="BottomArrow" presStyleLbl="node1" presStyleIdx="1" presStyleCnt="2"/>
      <dgm:spPr/>
    </dgm:pt>
  </dgm:ptLst>
  <dgm:cxnLst>
    <dgm:cxn modelId="{4A337009-DC2F-4523-B609-5C070EE2DFAC}" type="presOf" srcId="{72FB14A2-D20A-488F-9D1A-CA31A50179D2}" destId="{581A7100-E2AE-4CE2-BE13-99F52DBE9293}" srcOrd="0" destOrd="0" presId="urn:microsoft.com/office/officeart/2009/layout/ReverseList"/>
    <dgm:cxn modelId="{AD6FE216-A7E3-4D08-B034-9F9D67380A92}" srcId="{0B700404-C8BA-4E61-B8B7-F37F7959D680}" destId="{76A712A8-7F54-4A1F-B62C-A63D9ED5F7FA}" srcOrd="1" destOrd="0" parTransId="{7473D84B-25E7-40F0-B160-044D764E6DB1}" sibTransId="{663573D4-E767-4007-B266-F094B577391D}"/>
    <dgm:cxn modelId="{15ABED6C-2A7A-4981-9F53-120AD136F2F9}" type="presOf" srcId="{0B700404-C8BA-4E61-B8B7-F37F7959D680}" destId="{C1819619-294B-492B-9922-3C24FDD5A1FB}" srcOrd="0" destOrd="0" presId="urn:microsoft.com/office/officeart/2009/layout/ReverseList"/>
    <dgm:cxn modelId="{F143CF77-9B87-40A9-8857-3EC620EE8521}" type="presOf" srcId="{72FB14A2-D20A-488F-9D1A-CA31A50179D2}" destId="{6FF794A1-D3A0-40C8-806F-4C951E38AD3C}" srcOrd="1" destOrd="0" presId="urn:microsoft.com/office/officeart/2009/layout/ReverseList"/>
    <dgm:cxn modelId="{E8F2F1B9-1F71-4B3E-8349-AC981BFAE490}" type="presOf" srcId="{76A712A8-7F54-4A1F-B62C-A63D9ED5F7FA}" destId="{D9618A13-6105-4AA0-8A31-BC789226387B}" srcOrd="0" destOrd="0" presId="urn:microsoft.com/office/officeart/2009/layout/ReverseList"/>
    <dgm:cxn modelId="{3FAA35E8-0D37-4FFD-A73E-940E0421E1A8}" type="presOf" srcId="{76A712A8-7F54-4A1F-B62C-A63D9ED5F7FA}" destId="{13AE104D-7E69-449D-A96C-B6F433D93FD1}" srcOrd="1" destOrd="0" presId="urn:microsoft.com/office/officeart/2009/layout/ReverseList"/>
    <dgm:cxn modelId="{ABD056EA-E917-44DF-9655-54B08A0F3CCA}" srcId="{0B700404-C8BA-4E61-B8B7-F37F7959D680}" destId="{72FB14A2-D20A-488F-9D1A-CA31A50179D2}" srcOrd="0" destOrd="0" parTransId="{07BBDAB6-033B-4FE3-819A-FCBC683EC268}" sibTransId="{35DDC08A-F87C-40DC-8C96-B1C5ABB8DBC3}"/>
    <dgm:cxn modelId="{A0C092A0-4F7F-41C9-85D3-FC20F501E948}" type="presParOf" srcId="{C1819619-294B-492B-9922-3C24FDD5A1FB}" destId="{581A7100-E2AE-4CE2-BE13-99F52DBE9293}" srcOrd="0" destOrd="0" presId="urn:microsoft.com/office/officeart/2009/layout/ReverseList"/>
    <dgm:cxn modelId="{B13F3953-5B3C-435B-805C-53F511641366}" type="presParOf" srcId="{C1819619-294B-492B-9922-3C24FDD5A1FB}" destId="{6FF794A1-D3A0-40C8-806F-4C951E38AD3C}" srcOrd="1" destOrd="0" presId="urn:microsoft.com/office/officeart/2009/layout/ReverseList"/>
    <dgm:cxn modelId="{A7879CC2-22EC-4804-9714-A851387367A2}" type="presParOf" srcId="{C1819619-294B-492B-9922-3C24FDD5A1FB}" destId="{D9618A13-6105-4AA0-8A31-BC789226387B}" srcOrd="2" destOrd="0" presId="urn:microsoft.com/office/officeart/2009/layout/ReverseList"/>
    <dgm:cxn modelId="{EB07FCC1-05CB-42D2-A766-6F29EAB6906A}" type="presParOf" srcId="{C1819619-294B-492B-9922-3C24FDD5A1FB}" destId="{13AE104D-7E69-449D-A96C-B6F433D93FD1}" srcOrd="3" destOrd="0" presId="urn:microsoft.com/office/officeart/2009/layout/ReverseList"/>
    <dgm:cxn modelId="{77EF23E0-911B-4E51-8643-00A6D306D829}" type="presParOf" srcId="{C1819619-294B-492B-9922-3C24FDD5A1FB}" destId="{4A4BD630-F885-4ACB-B00E-83C42637B163}" srcOrd="4" destOrd="0" presId="urn:microsoft.com/office/officeart/2009/layout/ReverseList"/>
    <dgm:cxn modelId="{5B214784-9944-4F96-9906-945C096668DA}" type="presParOf" srcId="{C1819619-294B-492B-9922-3C24FDD5A1FB}" destId="{79F5BEEB-87DE-4EE3-92D3-423A18885938}" srcOrd="5" destOrd="0" presId="urn:microsoft.com/office/officeart/2009/layout/Reverse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700404-C8BA-4E61-B8B7-F37F7959D680}"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NZ"/>
        </a:p>
      </dgm:t>
    </dgm:pt>
    <dgm:pt modelId="{72FB14A2-D20A-488F-9D1A-CA31A50179D2}">
      <dgm:prSet phldrT="[Text]"/>
      <dgm:spPr/>
      <dgm:t>
        <a:bodyPr/>
        <a:lstStyle/>
        <a:p>
          <a:r>
            <a:rPr lang="en-NZ" dirty="0"/>
            <a:t>Base-20</a:t>
          </a:r>
        </a:p>
      </dgm:t>
    </dgm:pt>
    <dgm:pt modelId="{07BBDAB6-033B-4FE3-819A-FCBC683EC268}" type="parTrans" cxnId="{ABD056EA-E917-44DF-9655-54B08A0F3CCA}">
      <dgm:prSet/>
      <dgm:spPr/>
      <dgm:t>
        <a:bodyPr/>
        <a:lstStyle/>
        <a:p>
          <a:endParaRPr lang="en-NZ"/>
        </a:p>
      </dgm:t>
    </dgm:pt>
    <dgm:pt modelId="{35DDC08A-F87C-40DC-8C96-B1C5ABB8DBC3}" type="sibTrans" cxnId="{ABD056EA-E917-44DF-9655-54B08A0F3CCA}">
      <dgm:prSet/>
      <dgm:spPr/>
      <dgm:t>
        <a:bodyPr/>
        <a:lstStyle/>
        <a:p>
          <a:endParaRPr lang="en-NZ"/>
        </a:p>
      </dgm:t>
    </dgm:pt>
    <dgm:pt modelId="{76A712A8-7F54-4A1F-B62C-A63D9ED5F7FA}">
      <dgm:prSet phldrT="[Text]"/>
      <dgm:spPr/>
      <dgm:t>
        <a:bodyPr/>
        <a:lstStyle/>
        <a:p>
          <a:r>
            <a:rPr lang="en-NZ" dirty="0"/>
            <a:t>Fingers and toes</a:t>
          </a:r>
        </a:p>
      </dgm:t>
    </dgm:pt>
    <dgm:pt modelId="{7473D84B-25E7-40F0-B160-044D764E6DB1}" type="parTrans" cxnId="{AD6FE216-A7E3-4D08-B034-9F9D67380A92}">
      <dgm:prSet/>
      <dgm:spPr/>
      <dgm:t>
        <a:bodyPr/>
        <a:lstStyle/>
        <a:p>
          <a:endParaRPr lang="en-NZ"/>
        </a:p>
      </dgm:t>
    </dgm:pt>
    <dgm:pt modelId="{663573D4-E767-4007-B266-F094B577391D}" type="sibTrans" cxnId="{AD6FE216-A7E3-4D08-B034-9F9D67380A92}">
      <dgm:prSet/>
      <dgm:spPr/>
      <dgm:t>
        <a:bodyPr/>
        <a:lstStyle/>
        <a:p>
          <a:endParaRPr lang="en-NZ"/>
        </a:p>
      </dgm:t>
    </dgm:pt>
    <dgm:pt modelId="{C1819619-294B-492B-9922-3C24FDD5A1FB}" type="pres">
      <dgm:prSet presAssocID="{0B700404-C8BA-4E61-B8B7-F37F7959D680}" presName="Name0" presStyleCnt="0">
        <dgm:presLayoutVars>
          <dgm:chMax val="2"/>
          <dgm:chPref val="2"/>
          <dgm:animLvl val="lvl"/>
        </dgm:presLayoutVars>
      </dgm:prSet>
      <dgm:spPr/>
    </dgm:pt>
    <dgm:pt modelId="{581A7100-E2AE-4CE2-BE13-99F52DBE9293}" type="pres">
      <dgm:prSet presAssocID="{0B700404-C8BA-4E61-B8B7-F37F7959D680}" presName="LeftText" presStyleLbl="revTx" presStyleIdx="0" presStyleCnt="0">
        <dgm:presLayoutVars>
          <dgm:bulletEnabled val="1"/>
        </dgm:presLayoutVars>
      </dgm:prSet>
      <dgm:spPr/>
    </dgm:pt>
    <dgm:pt modelId="{6FF794A1-D3A0-40C8-806F-4C951E38AD3C}" type="pres">
      <dgm:prSet presAssocID="{0B700404-C8BA-4E61-B8B7-F37F7959D680}" presName="LeftNode" presStyleLbl="bgImgPlace1" presStyleIdx="0" presStyleCnt="2">
        <dgm:presLayoutVars>
          <dgm:chMax val="2"/>
          <dgm:chPref val="2"/>
        </dgm:presLayoutVars>
      </dgm:prSet>
      <dgm:spPr/>
    </dgm:pt>
    <dgm:pt modelId="{D9618A13-6105-4AA0-8A31-BC789226387B}" type="pres">
      <dgm:prSet presAssocID="{0B700404-C8BA-4E61-B8B7-F37F7959D680}" presName="RightText" presStyleLbl="revTx" presStyleIdx="0" presStyleCnt="0">
        <dgm:presLayoutVars>
          <dgm:bulletEnabled val="1"/>
        </dgm:presLayoutVars>
      </dgm:prSet>
      <dgm:spPr/>
    </dgm:pt>
    <dgm:pt modelId="{13AE104D-7E69-449D-A96C-B6F433D93FD1}" type="pres">
      <dgm:prSet presAssocID="{0B700404-C8BA-4E61-B8B7-F37F7959D680}" presName="RightNode" presStyleLbl="bgImgPlace1" presStyleIdx="1" presStyleCnt="2">
        <dgm:presLayoutVars>
          <dgm:chMax val="0"/>
          <dgm:chPref val="0"/>
        </dgm:presLayoutVars>
      </dgm:prSet>
      <dgm:spPr/>
    </dgm:pt>
    <dgm:pt modelId="{4A4BD630-F885-4ACB-B00E-83C42637B163}" type="pres">
      <dgm:prSet presAssocID="{0B700404-C8BA-4E61-B8B7-F37F7959D680}" presName="TopArrow" presStyleLbl="node1" presStyleIdx="0" presStyleCnt="2"/>
      <dgm:spPr/>
    </dgm:pt>
    <dgm:pt modelId="{79F5BEEB-87DE-4EE3-92D3-423A18885938}" type="pres">
      <dgm:prSet presAssocID="{0B700404-C8BA-4E61-B8B7-F37F7959D680}" presName="BottomArrow" presStyleLbl="node1" presStyleIdx="1" presStyleCnt="2"/>
      <dgm:spPr/>
    </dgm:pt>
  </dgm:ptLst>
  <dgm:cxnLst>
    <dgm:cxn modelId="{4A337009-DC2F-4523-B609-5C070EE2DFAC}" type="presOf" srcId="{72FB14A2-D20A-488F-9D1A-CA31A50179D2}" destId="{581A7100-E2AE-4CE2-BE13-99F52DBE9293}" srcOrd="0" destOrd="0" presId="urn:microsoft.com/office/officeart/2009/layout/ReverseList"/>
    <dgm:cxn modelId="{AD6FE216-A7E3-4D08-B034-9F9D67380A92}" srcId="{0B700404-C8BA-4E61-B8B7-F37F7959D680}" destId="{76A712A8-7F54-4A1F-B62C-A63D9ED5F7FA}" srcOrd="1" destOrd="0" parTransId="{7473D84B-25E7-40F0-B160-044D764E6DB1}" sibTransId="{663573D4-E767-4007-B266-F094B577391D}"/>
    <dgm:cxn modelId="{15ABED6C-2A7A-4981-9F53-120AD136F2F9}" type="presOf" srcId="{0B700404-C8BA-4E61-B8B7-F37F7959D680}" destId="{C1819619-294B-492B-9922-3C24FDD5A1FB}" srcOrd="0" destOrd="0" presId="urn:microsoft.com/office/officeart/2009/layout/ReverseList"/>
    <dgm:cxn modelId="{F143CF77-9B87-40A9-8857-3EC620EE8521}" type="presOf" srcId="{72FB14A2-D20A-488F-9D1A-CA31A50179D2}" destId="{6FF794A1-D3A0-40C8-806F-4C951E38AD3C}" srcOrd="1" destOrd="0" presId="urn:microsoft.com/office/officeart/2009/layout/ReverseList"/>
    <dgm:cxn modelId="{E8F2F1B9-1F71-4B3E-8349-AC981BFAE490}" type="presOf" srcId="{76A712A8-7F54-4A1F-B62C-A63D9ED5F7FA}" destId="{D9618A13-6105-4AA0-8A31-BC789226387B}" srcOrd="0" destOrd="0" presId="urn:microsoft.com/office/officeart/2009/layout/ReverseList"/>
    <dgm:cxn modelId="{3FAA35E8-0D37-4FFD-A73E-940E0421E1A8}" type="presOf" srcId="{76A712A8-7F54-4A1F-B62C-A63D9ED5F7FA}" destId="{13AE104D-7E69-449D-A96C-B6F433D93FD1}" srcOrd="1" destOrd="0" presId="urn:microsoft.com/office/officeart/2009/layout/ReverseList"/>
    <dgm:cxn modelId="{ABD056EA-E917-44DF-9655-54B08A0F3CCA}" srcId="{0B700404-C8BA-4E61-B8B7-F37F7959D680}" destId="{72FB14A2-D20A-488F-9D1A-CA31A50179D2}" srcOrd="0" destOrd="0" parTransId="{07BBDAB6-033B-4FE3-819A-FCBC683EC268}" sibTransId="{35DDC08A-F87C-40DC-8C96-B1C5ABB8DBC3}"/>
    <dgm:cxn modelId="{A0C092A0-4F7F-41C9-85D3-FC20F501E948}" type="presParOf" srcId="{C1819619-294B-492B-9922-3C24FDD5A1FB}" destId="{581A7100-E2AE-4CE2-BE13-99F52DBE9293}" srcOrd="0" destOrd="0" presId="urn:microsoft.com/office/officeart/2009/layout/ReverseList"/>
    <dgm:cxn modelId="{B13F3953-5B3C-435B-805C-53F511641366}" type="presParOf" srcId="{C1819619-294B-492B-9922-3C24FDD5A1FB}" destId="{6FF794A1-D3A0-40C8-806F-4C951E38AD3C}" srcOrd="1" destOrd="0" presId="urn:microsoft.com/office/officeart/2009/layout/ReverseList"/>
    <dgm:cxn modelId="{A7879CC2-22EC-4804-9714-A851387367A2}" type="presParOf" srcId="{C1819619-294B-492B-9922-3C24FDD5A1FB}" destId="{D9618A13-6105-4AA0-8A31-BC789226387B}" srcOrd="2" destOrd="0" presId="urn:microsoft.com/office/officeart/2009/layout/ReverseList"/>
    <dgm:cxn modelId="{EB07FCC1-05CB-42D2-A766-6F29EAB6906A}" type="presParOf" srcId="{C1819619-294B-492B-9922-3C24FDD5A1FB}" destId="{13AE104D-7E69-449D-A96C-B6F433D93FD1}" srcOrd="3" destOrd="0" presId="urn:microsoft.com/office/officeart/2009/layout/ReverseList"/>
    <dgm:cxn modelId="{77EF23E0-911B-4E51-8643-00A6D306D829}" type="presParOf" srcId="{C1819619-294B-492B-9922-3C24FDD5A1FB}" destId="{4A4BD630-F885-4ACB-B00E-83C42637B163}" srcOrd="4" destOrd="0" presId="urn:microsoft.com/office/officeart/2009/layout/ReverseList"/>
    <dgm:cxn modelId="{5B214784-9944-4F96-9906-945C096668DA}" type="presParOf" srcId="{C1819619-294B-492B-9922-3C24FDD5A1FB}" destId="{79F5BEEB-87DE-4EE3-92D3-423A18885938}" srcOrd="5" destOrd="0" presId="urn:microsoft.com/office/officeart/2009/layout/ReverseList"/>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700404-C8BA-4E61-B8B7-F37F7959D680}"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NZ"/>
        </a:p>
      </dgm:t>
    </dgm:pt>
    <dgm:pt modelId="{72FB14A2-D20A-488F-9D1A-CA31A50179D2}">
      <dgm:prSet phldrT="[Text]"/>
      <dgm:spPr/>
      <dgm:t>
        <a:bodyPr/>
        <a:lstStyle/>
        <a:p>
          <a:r>
            <a:rPr lang="en-NZ" dirty="0"/>
            <a:t>Base-4</a:t>
          </a:r>
        </a:p>
      </dgm:t>
    </dgm:pt>
    <dgm:pt modelId="{07BBDAB6-033B-4FE3-819A-FCBC683EC268}" type="parTrans" cxnId="{ABD056EA-E917-44DF-9655-54B08A0F3CCA}">
      <dgm:prSet/>
      <dgm:spPr/>
      <dgm:t>
        <a:bodyPr/>
        <a:lstStyle/>
        <a:p>
          <a:endParaRPr lang="en-NZ"/>
        </a:p>
      </dgm:t>
    </dgm:pt>
    <dgm:pt modelId="{35DDC08A-F87C-40DC-8C96-B1C5ABB8DBC3}" type="sibTrans" cxnId="{ABD056EA-E917-44DF-9655-54B08A0F3CCA}">
      <dgm:prSet/>
      <dgm:spPr/>
      <dgm:t>
        <a:bodyPr/>
        <a:lstStyle/>
        <a:p>
          <a:endParaRPr lang="en-NZ"/>
        </a:p>
      </dgm:t>
    </dgm:pt>
    <dgm:pt modelId="{76A712A8-7F54-4A1F-B62C-A63D9ED5F7FA}">
      <dgm:prSet phldrT="[Text]"/>
      <dgm:spPr/>
      <dgm:t>
        <a:bodyPr/>
        <a:lstStyle/>
        <a:p>
          <a:r>
            <a:rPr lang="en-NZ" dirty="0"/>
            <a:t>Spaces between fingers on one hand</a:t>
          </a:r>
        </a:p>
      </dgm:t>
    </dgm:pt>
    <dgm:pt modelId="{7473D84B-25E7-40F0-B160-044D764E6DB1}" type="parTrans" cxnId="{AD6FE216-A7E3-4D08-B034-9F9D67380A92}">
      <dgm:prSet/>
      <dgm:spPr/>
      <dgm:t>
        <a:bodyPr/>
        <a:lstStyle/>
        <a:p>
          <a:endParaRPr lang="en-NZ"/>
        </a:p>
      </dgm:t>
    </dgm:pt>
    <dgm:pt modelId="{663573D4-E767-4007-B266-F094B577391D}" type="sibTrans" cxnId="{AD6FE216-A7E3-4D08-B034-9F9D67380A92}">
      <dgm:prSet/>
      <dgm:spPr/>
      <dgm:t>
        <a:bodyPr/>
        <a:lstStyle/>
        <a:p>
          <a:endParaRPr lang="en-NZ"/>
        </a:p>
      </dgm:t>
    </dgm:pt>
    <dgm:pt modelId="{C1819619-294B-492B-9922-3C24FDD5A1FB}" type="pres">
      <dgm:prSet presAssocID="{0B700404-C8BA-4E61-B8B7-F37F7959D680}" presName="Name0" presStyleCnt="0">
        <dgm:presLayoutVars>
          <dgm:chMax val="2"/>
          <dgm:chPref val="2"/>
          <dgm:animLvl val="lvl"/>
        </dgm:presLayoutVars>
      </dgm:prSet>
      <dgm:spPr/>
    </dgm:pt>
    <dgm:pt modelId="{581A7100-E2AE-4CE2-BE13-99F52DBE9293}" type="pres">
      <dgm:prSet presAssocID="{0B700404-C8BA-4E61-B8B7-F37F7959D680}" presName="LeftText" presStyleLbl="revTx" presStyleIdx="0" presStyleCnt="0">
        <dgm:presLayoutVars>
          <dgm:bulletEnabled val="1"/>
        </dgm:presLayoutVars>
      </dgm:prSet>
      <dgm:spPr/>
    </dgm:pt>
    <dgm:pt modelId="{6FF794A1-D3A0-40C8-806F-4C951E38AD3C}" type="pres">
      <dgm:prSet presAssocID="{0B700404-C8BA-4E61-B8B7-F37F7959D680}" presName="LeftNode" presStyleLbl="bgImgPlace1" presStyleIdx="0" presStyleCnt="2">
        <dgm:presLayoutVars>
          <dgm:chMax val="2"/>
          <dgm:chPref val="2"/>
        </dgm:presLayoutVars>
      </dgm:prSet>
      <dgm:spPr/>
    </dgm:pt>
    <dgm:pt modelId="{D9618A13-6105-4AA0-8A31-BC789226387B}" type="pres">
      <dgm:prSet presAssocID="{0B700404-C8BA-4E61-B8B7-F37F7959D680}" presName="RightText" presStyleLbl="revTx" presStyleIdx="0" presStyleCnt="0">
        <dgm:presLayoutVars>
          <dgm:bulletEnabled val="1"/>
        </dgm:presLayoutVars>
      </dgm:prSet>
      <dgm:spPr/>
    </dgm:pt>
    <dgm:pt modelId="{13AE104D-7E69-449D-A96C-B6F433D93FD1}" type="pres">
      <dgm:prSet presAssocID="{0B700404-C8BA-4E61-B8B7-F37F7959D680}" presName="RightNode" presStyleLbl="bgImgPlace1" presStyleIdx="1" presStyleCnt="2">
        <dgm:presLayoutVars>
          <dgm:chMax val="0"/>
          <dgm:chPref val="0"/>
        </dgm:presLayoutVars>
      </dgm:prSet>
      <dgm:spPr/>
    </dgm:pt>
    <dgm:pt modelId="{4A4BD630-F885-4ACB-B00E-83C42637B163}" type="pres">
      <dgm:prSet presAssocID="{0B700404-C8BA-4E61-B8B7-F37F7959D680}" presName="TopArrow" presStyleLbl="node1" presStyleIdx="0" presStyleCnt="2"/>
      <dgm:spPr/>
    </dgm:pt>
    <dgm:pt modelId="{79F5BEEB-87DE-4EE3-92D3-423A18885938}" type="pres">
      <dgm:prSet presAssocID="{0B700404-C8BA-4E61-B8B7-F37F7959D680}" presName="BottomArrow" presStyleLbl="node1" presStyleIdx="1" presStyleCnt="2"/>
      <dgm:spPr/>
    </dgm:pt>
  </dgm:ptLst>
  <dgm:cxnLst>
    <dgm:cxn modelId="{4A337009-DC2F-4523-B609-5C070EE2DFAC}" type="presOf" srcId="{72FB14A2-D20A-488F-9D1A-CA31A50179D2}" destId="{581A7100-E2AE-4CE2-BE13-99F52DBE9293}" srcOrd="0" destOrd="0" presId="urn:microsoft.com/office/officeart/2009/layout/ReverseList"/>
    <dgm:cxn modelId="{AD6FE216-A7E3-4D08-B034-9F9D67380A92}" srcId="{0B700404-C8BA-4E61-B8B7-F37F7959D680}" destId="{76A712A8-7F54-4A1F-B62C-A63D9ED5F7FA}" srcOrd="1" destOrd="0" parTransId="{7473D84B-25E7-40F0-B160-044D764E6DB1}" sibTransId="{663573D4-E767-4007-B266-F094B577391D}"/>
    <dgm:cxn modelId="{15ABED6C-2A7A-4981-9F53-120AD136F2F9}" type="presOf" srcId="{0B700404-C8BA-4E61-B8B7-F37F7959D680}" destId="{C1819619-294B-492B-9922-3C24FDD5A1FB}" srcOrd="0" destOrd="0" presId="urn:microsoft.com/office/officeart/2009/layout/ReverseList"/>
    <dgm:cxn modelId="{F143CF77-9B87-40A9-8857-3EC620EE8521}" type="presOf" srcId="{72FB14A2-D20A-488F-9D1A-CA31A50179D2}" destId="{6FF794A1-D3A0-40C8-806F-4C951E38AD3C}" srcOrd="1" destOrd="0" presId="urn:microsoft.com/office/officeart/2009/layout/ReverseList"/>
    <dgm:cxn modelId="{E8F2F1B9-1F71-4B3E-8349-AC981BFAE490}" type="presOf" srcId="{76A712A8-7F54-4A1F-B62C-A63D9ED5F7FA}" destId="{D9618A13-6105-4AA0-8A31-BC789226387B}" srcOrd="0" destOrd="0" presId="urn:microsoft.com/office/officeart/2009/layout/ReverseList"/>
    <dgm:cxn modelId="{3FAA35E8-0D37-4FFD-A73E-940E0421E1A8}" type="presOf" srcId="{76A712A8-7F54-4A1F-B62C-A63D9ED5F7FA}" destId="{13AE104D-7E69-449D-A96C-B6F433D93FD1}" srcOrd="1" destOrd="0" presId="urn:microsoft.com/office/officeart/2009/layout/ReverseList"/>
    <dgm:cxn modelId="{ABD056EA-E917-44DF-9655-54B08A0F3CCA}" srcId="{0B700404-C8BA-4E61-B8B7-F37F7959D680}" destId="{72FB14A2-D20A-488F-9D1A-CA31A50179D2}" srcOrd="0" destOrd="0" parTransId="{07BBDAB6-033B-4FE3-819A-FCBC683EC268}" sibTransId="{35DDC08A-F87C-40DC-8C96-B1C5ABB8DBC3}"/>
    <dgm:cxn modelId="{A0C092A0-4F7F-41C9-85D3-FC20F501E948}" type="presParOf" srcId="{C1819619-294B-492B-9922-3C24FDD5A1FB}" destId="{581A7100-E2AE-4CE2-BE13-99F52DBE9293}" srcOrd="0" destOrd="0" presId="urn:microsoft.com/office/officeart/2009/layout/ReverseList"/>
    <dgm:cxn modelId="{B13F3953-5B3C-435B-805C-53F511641366}" type="presParOf" srcId="{C1819619-294B-492B-9922-3C24FDD5A1FB}" destId="{6FF794A1-D3A0-40C8-806F-4C951E38AD3C}" srcOrd="1" destOrd="0" presId="urn:microsoft.com/office/officeart/2009/layout/ReverseList"/>
    <dgm:cxn modelId="{A7879CC2-22EC-4804-9714-A851387367A2}" type="presParOf" srcId="{C1819619-294B-492B-9922-3C24FDD5A1FB}" destId="{D9618A13-6105-4AA0-8A31-BC789226387B}" srcOrd="2" destOrd="0" presId="urn:microsoft.com/office/officeart/2009/layout/ReverseList"/>
    <dgm:cxn modelId="{EB07FCC1-05CB-42D2-A766-6F29EAB6906A}" type="presParOf" srcId="{C1819619-294B-492B-9922-3C24FDD5A1FB}" destId="{13AE104D-7E69-449D-A96C-B6F433D93FD1}" srcOrd="3" destOrd="0" presId="urn:microsoft.com/office/officeart/2009/layout/ReverseList"/>
    <dgm:cxn modelId="{77EF23E0-911B-4E51-8643-00A6D306D829}" type="presParOf" srcId="{C1819619-294B-492B-9922-3C24FDD5A1FB}" destId="{4A4BD630-F885-4ACB-B00E-83C42637B163}" srcOrd="4" destOrd="0" presId="urn:microsoft.com/office/officeart/2009/layout/ReverseList"/>
    <dgm:cxn modelId="{5B214784-9944-4F96-9906-945C096668DA}" type="presParOf" srcId="{C1819619-294B-492B-9922-3C24FDD5A1FB}" destId="{79F5BEEB-87DE-4EE3-92D3-423A18885938}" srcOrd="5" destOrd="0" presId="urn:microsoft.com/office/officeart/2009/layout/ReverseList"/>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700404-C8BA-4E61-B8B7-F37F7959D680}" type="doc">
      <dgm:prSet loTypeId="urn:microsoft.com/office/officeart/2009/layout/ReverseList" loCatId="relationship" qsTypeId="urn:microsoft.com/office/officeart/2005/8/quickstyle/simple1" qsCatId="simple" csTypeId="urn:microsoft.com/office/officeart/2005/8/colors/accent1_2" csCatId="accent1" phldr="1"/>
      <dgm:spPr/>
      <dgm:t>
        <a:bodyPr/>
        <a:lstStyle/>
        <a:p>
          <a:endParaRPr lang="en-NZ"/>
        </a:p>
      </dgm:t>
    </dgm:pt>
    <dgm:pt modelId="{72FB14A2-D20A-488F-9D1A-CA31A50179D2}">
      <dgm:prSet phldrT="[Text]"/>
      <dgm:spPr/>
      <dgm:t>
        <a:bodyPr/>
        <a:lstStyle/>
        <a:p>
          <a:r>
            <a:rPr lang="en-NZ" dirty="0"/>
            <a:t>Base-8</a:t>
          </a:r>
        </a:p>
      </dgm:t>
    </dgm:pt>
    <dgm:pt modelId="{07BBDAB6-033B-4FE3-819A-FCBC683EC268}" type="parTrans" cxnId="{ABD056EA-E917-44DF-9655-54B08A0F3CCA}">
      <dgm:prSet/>
      <dgm:spPr/>
      <dgm:t>
        <a:bodyPr/>
        <a:lstStyle/>
        <a:p>
          <a:endParaRPr lang="en-NZ"/>
        </a:p>
      </dgm:t>
    </dgm:pt>
    <dgm:pt modelId="{35DDC08A-F87C-40DC-8C96-B1C5ABB8DBC3}" type="sibTrans" cxnId="{ABD056EA-E917-44DF-9655-54B08A0F3CCA}">
      <dgm:prSet/>
      <dgm:spPr/>
      <dgm:t>
        <a:bodyPr/>
        <a:lstStyle/>
        <a:p>
          <a:endParaRPr lang="en-NZ"/>
        </a:p>
      </dgm:t>
    </dgm:pt>
    <dgm:pt modelId="{76A712A8-7F54-4A1F-B62C-A63D9ED5F7FA}">
      <dgm:prSet phldrT="[Text]"/>
      <dgm:spPr/>
      <dgm:t>
        <a:bodyPr/>
        <a:lstStyle/>
        <a:p>
          <a:r>
            <a:rPr lang="en-NZ" dirty="0"/>
            <a:t>Spaces between fingers on both hand</a:t>
          </a:r>
        </a:p>
      </dgm:t>
    </dgm:pt>
    <dgm:pt modelId="{7473D84B-25E7-40F0-B160-044D764E6DB1}" type="parTrans" cxnId="{AD6FE216-A7E3-4D08-B034-9F9D67380A92}">
      <dgm:prSet/>
      <dgm:spPr/>
      <dgm:t>
        <a:bodyPr/>
        <a:lstStyle/>
        <a:p>
          <a:endParaRPr lang="en-NZ"/>
        </a:p>
      </dgm:t>
    </dgm:pt>
    <dgm:pt modelId="{663573D4-E767-4007-B266-F094B577391D}" type="sibTrans" cxnId="{AD6FE216-A7E3-4D08-B034-9F9D67380A92}">
      <dgm:prSet/>
      <dgm:spPr/>
      <dgm:t>
        <a:bodyPr/>
        <a:lstStyle/>
        <a:p>
          <a:endParaRPr lang="en-NZ"/>
        </a:p>
      </dgm:t>
    </dgm:pt>
    <dgm:pt modelId="{C1819619-294B-492B-9922-3C24FDD5A1FB}" type="pres">
      <dgm:prSet presAssocID="{0B700404-C8BA-4E61-B8B7-F37F7959D680}" presName="Name0" presStyleCnt="0">
        <dgm:presLayoutVars>
          <dgm:chMax val="2"/>
          <dgm:chPref val="2"/>
          <dgm:animLvl val="lvl"/>
        </dgm:presLayoutVars>
      </dgm:prSet>
      <dgm:spPr/>
    </dgm:pt>
    <dgm:pt modelId="{581A7100-E2AE-4CE2-BE13-99F52DBE9293}" type="pres">
      <dgm:prSet presAssocID="{0B700404-C8BA-4E61-B8B7-F37F7959D680}" presName="LeftText" presStyleLbl="revTx" presStyleIdx="0" presStyleCnt="0">
        <dgm:presLayoutVars>
          <dgm:bulletEnabled val="1"/>
        </dgm:presLayoutVars>
      </dgm:prSet>
      <dgm:spPr/>
    </dgm:pt>
    <dgm:pt modelId="{6FF794A1-D3A0-40C8-806F-4C951E38AD3C}" type="pres">
      <dgm:prSet presAssocID="{0B700404-C8BA-4E61-B8B7-F37F7959D680}" presName="LeftNode" presStyleLbl="bgImgPlace1" presStyleIdx="0" presStyleCnt="2">
        <dgm:presLayoutVars>
          <dgm:chMax val="2"/>
          <dgm:chPref val="2"/>
        </dgm:presLayoutVars>
      </dgm:prSet>
      <dgm:spPr/>
    </dgm:pt>
    <dgm:pt modelId="{D9618A13-6105-4AA0-8A31-BC789226387B}" type="pres">
      <dgm:prSet presAssocID="{0B700404-C8BA-4E61-B8B7-F37F7959D680}" presName="RightText" presStyleLbl="revTx" presStyleIdx="0" presStyleCnt="0">
        <dgm:presLayoutVars>
          <dgm:bulletEnabled val="1"/>
        </dgm:presLayoutVars>
      </dgm:prSet>
      <dgm:spPr/>
    </dgm:pt>
    <dgm:pt modelId="{13AE104D-7E69-449D-A96C-B6F433D93FD1}" type="pres">
      <dgm:prSet presAssocID="{0B700404-C8BA-4E61-B8B7-F37F7959D680}" presName="RightNode" presStyleLbl="bgImgPlace1" presStyleIdx="1" presStyleCnt="2">
        <dgm:presLayoutVars>
          <dgm:chMax val="0"/>
          <dgm:chPref val="0"/>
        </dgm:presLayoutVars>
      </dgm:prSet>
      <dgm:spPr/>
    </dgm:pt>
    <dgm:pt modelId="{4A4BD630-F885-4ACB-B00E-83C42637B163}" type="pres">
      <dgm:prSet presAssocID="{0B700404-C8BA-4E61-B8B7-F37F7959D680}" presName="TopArrow" presStyleLbl="node1" presStyleIdx="0" presStyleCnt="2"/>
      <dgm:spPr/>
    </dgm:pt>
    <dgm:pt modelId="{79F5BEEB-87DE-4EE3-92D3-423A18885938}" type="pres">
      <dgm:prSet presAssocID="{0B700404-C8BA-4E61-B8B7-F37F7959D680}" presName="BottomArrow" presStyleLbl="node1" presStyleIdx="1" presStyleCnt="2"/>
      <dgm:spPr/>
    </dgm:pt>
  </dgm:ptLst>
  <dgm:cxnLst>
    <dgm:cxn modelId="{4A337009-DC2F-4523-B609-5C070EE2DFAC}" type="presOf" srcId="{72FB14A2-D20A-488F-9D1A-CA31A50179D2}" destId="{581A7100-E2AE-4CE2-BE13-99F52DBE9293}" srcOrd="0" destOrd="0" presId="urn:microsoft.com/office/officeart/2009/layout/ReverseList"/>
    <dgm:cxn modelId="{AD6FE216-A7E3-4D08-B034-9F9D67380A92}" srcId="{0B700404-C8BA-4E61-B8B7-F37F7959D680}" destId="{76A712A8-7F54-4A1F-B62C-A63D9ED5F7FA}" srcOrd="1" destOrd="0" parTransId="{7473D84B-25E7-40F0-B160-044D764E6DB1}" sibTransId="{663573D4-E767-4007-B266-F094B577391D}"/>
    <dgm:cxn modelId="{15ABED6C-2A7A-4981-9F53-120AD136F2F9}" type="presOf" srcId="{0B700404-C8BA-4E61-B8B7-F37F7959D680}" destId="{C1819619-294B-492B-9922-3C24FDD5A1FB}" srcOrd="0" destOrd="0" presId="urn:microsoft.com/office/officeart/2009/layout/ReverseList"/>
    <dgm:cxn modelId="{F143CF77-9B87-40A9-8857-3EC620EE8521}" type="presOf" srcId="{72FB14A2-D20A-488F-9D1A-CA31A50179D2}" destId="{6FF794A1-D3A0-40C8-806F-4C951E38AD3C}" srcOrd="1" destOrd="0" presId="urn:microsoft.com/office/officeart/2009/layout/ReverseList"/>
    <dgm:cxn modelId="{E8F2F1B9-1F71-4B3E-8349-AC981BFAE490}" type="presOf" srcId="{76A712A8-7F54-4A1F-B62C-A63D9ED5F7FA}" destId="{D9618A13-6105-4AA0-8A31-BC789226387B}" srcOrd="0" destOrd="0" presId="urn:microsoft.com/office/officeart/2009/layout/ReverseList"/>
    <dgm:cxn modelId="{3FAA35E8-0D37-4FFD-A73E-940E0421E1A8}" type="presOf" srcId="{76A712A8-7F54-4A1F-B62C-A63D9ED5F7FA}" destId="{13AE104D-7E69-449D-A96C-B6F433D93FD1}" srcOrd="1" destOrd="0" presId="urn:microsoft.com/office/officeart/2009/layout/ReverseList"/>
    <dgm:cxn modelId="{ABD056EA-E917-44DF-9655-54B08A0F3CCA}" srcId="{0B700404-C8BA-4E61-B8B7-F37F7959D680}" destId="{72FB14A2-D20A-488F-9D1A-CA31A50179D2}" srcOrd="0" destOrd="0" parTransId="{07BBDAB6-033B-4FE3-819A-FCBC683EC268}" sibTransId="{35DDC08A-F87C-40DC-8C96-B1C5ABB8DBC3}"/>
    <dgm:cxn modelId="{A0C092A0-4F7F-41C9-85D3-FC20F501E948}" type="presParOf" srcId="{C1819619-294B-492B-9922-3C24FDD5A1FB}" destId="{581A7100-E2AE-4CE2-BE13-99F52DBE9293}" srcOrd="0" destOrd="0" presId="urn:microsoft.com/office/officeart/2009/layout/ReverseList"/>
    <dgm:cxn modelId="{B13F3953-5B3C-435B-805C-53F511641366}" type="presParOf" srcId="{C1819619-294B-492B-9922-3C24FDD5A1FB}" destId="{6FF794A1-D3A0-40C8-806F-4C951E38AD3C}" srcOrd="1" destOrd="0" presId="urn:microsoft.com/office/officeart/2009/layout/ReverseList"/>
    <dgm:cxn modelId="{A7879CC2-22EC-4804-9714-A851387367A2}" type="presParOf" srcId="{C1819619-294B-492B-9922-3C24FDD5A1FB}" destId="{D9618A13-6105-4AA0-8A31-BC789226387B}" srcOrd="2" destOrd="0" presId="urn:microsoft.com/office/officeart/2009/layout/ReverseList"/>
    <dgm:cxn modelId="{EB07FCC1-05CB-42D2-A766-6F29EAB6906A}" type="presParOf" srcId="{C1819619-294B-492B-9922-3C24FDD5A1FB}" destId="{13AE104D-7E69-449D-A96C-B6F433D93FD1}" srcOrd="3" destOrd="0" presId="urn:microsoft.com/office/officeart/2009/layout/ReverseList"/>
    <dgm:cxn modelId="{77EF23E0-911B-4E51-8643-00A6D306D829}" type="presParOf" srcId="{C1819619-294B-492B-9922-3C24FDD5A1FB}" destId="{4A4BD630-F885-4ACB-B00E-83C42637B163}" srcOrd="4" destOrd="0" presId="urn:microsoft.com/office/officeart/2009/layout/ReverseList"/>
    <dgm:cxn modelId="{5B214784-9944-4F96-9906-945C096668DA}" type="presParOf" srcId="{C1819619-294B-492B-9922-3C24FDD5A1FB}" destId="{79F5BEEB-87DE-4EE3-92D3-423A18885938}" srcOrd="5" destOrd="0" presId="urn:microsoft.com/office/officeart/2009/layout/ReverseList"/>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794A1-D3A0-40C8-806F-4C951E38AD3C}">
      <dsp:nvSpPr>
        <dsp:cNvPr id="0" name=""/>
        <dsp:cNvSpPr/>
      </dsp:nvSpPr>
      <dsp:spPr>
        <a:xfrm rot="16200000">
          <a:off x="322648" y="505179"/>
          <a:ext cx="1069727" cy="653717"/>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82550" rIns="74295" bIns="82550" numCol="1" spcCol="1270" anchor="t" anchorCtr="0">
          <a:noAutofit/>
        </a:bodyPr>
        <a:lstStyle/>
        <a:p>
          <a:pPr marL="0" lvl="0" indent="0" algn="l" defTabSz="577850">
            <a:lnSpc>
              <a:spcPct val="90000"/>
            </a:lnSpc>
            <a:spcBef>
              <a:spcPct val="0"/>
            </a:spcBef>
            <a:spcAft>
              <a:spcPct val="35000"/>
            </a:spcAft>
            <a:buNone/>
          </a:pPr>
          <a:r>
            <a:rPr lang="en-NZ" sz="1300" kern="1200" dirty="0"/>
            <a:t>Base-10</a:t>
          </a:r>
        </a:p>
      </dsp:txBody>
      <dsp:txXfrm rot="5400000">
        <a:off x="562571" y="329092"/>
        <a:ext cx="621799" cy="1005891"/>
      </dsp:txXfrm>
    </dsp:sp>
    <dsp:sp modelId="{13AE104D-7E69-449D-A96C-B6F433D93FD1}">
      <dsp:nvSpPr>
        <dsp:cNvPr id="0" name=""/>
        <dsp:cNvSpPr/>
      </dsp:nvSpPr>
      <dsp:spPr>
        <a:xfrm rot="5400000">
          <a:off x="1006049" y="505179"/>
          <a:ext cx="1069727" cy="653717"/>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295" tIns="82550" rIns="49530" bIns="82550" numCol="1" spcCol="1270" anchor="t" anchorCtr="0">
          <a:noAutofit/>
        </a:bodyPr>
        <a:lstStyle/>
        <a:p>
          <a:pPr marL="0" lvl="0" indent="0" algn="l" defTabSz="577850">
            <a:lnSpc>
              <a:spcPct val="90000"/>
            </a:lnSpc>
            <a:spcBef>
              <a:spcPct val="0"/>
            </a:spcBef>
            <a:spcAft>
              <a:spcPct val="35000"/>
            </a:spcAft>
            <a:buNone/>
          </a:pPr>
          <a:r>
            <a:rPr lang="en-NZ" sz="1300" kern="1200" dirty="0"/>
            <a:t>Fingers on both hands</a:t>
          </a:r>
        </a:p>
      </dsp:txBody>
      <dsp:txXfrm rot="-5400000">
        <a:off x="1214054" y="329092"/>
        <a:ext cx="621799" cy="1005891"/>
      </dsp:txXfrm>
    </dsp:sp>
    <dsp:sp modelId="{4A4BD630-F885-4ACB-B00E-83C42637B163}">
      <dsp:nvSpPr>
        <dsp:cNvPr id="0" name=""/>
        <dsp:cNvSpPr/>
      </dsp:nvSpPr>
      <dsp:spPr>
        <a:xfrm>
          <a:off x="857445" y="0"/>
          <a:ext cx="683401" cy="683367"/>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F5BEEB-87DE-4EE3-92D3-423A18885938}">
      <dsp:nvSpPr>
        <dsp:cNvPr id="0" name=""/>
        <dsp:cNvSpPr/>
      </dsp:nvSpPr>
      <dsp:spPr>
        <a:xfrm rot="10800000">
          <a:off x="857445" y="980542"/>
          <a:ext cx="683401" cy="683367"/>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794A1-D3A0-40C8-806F-4C951E38AD3C}">
      <dsp:nvSpPr>
        <dsp:cNvPr id="0" name=""/>
        <dsp:cNvSpPr/>
      </dsp:nvSpPr>
      <dsp:spPr>
        <a:xfrm rot="16200000">
          <a:off x="309194"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82550" rIns="74295" bIns="82550" numCol="1" spcCol="1270" anchor="t" anchorCtr="0">
          <a:noAutofit/>
        </a:bodyPr>
        <a:lstStyle/>
        <a:p>
          <a:pPr marL="0" lvl="0" indent="0" algn="l" defTabSz="577850">
            <a:lnSpc>
              <a:spcPct val="90000"/>
            </a:lnSpc>
            <a:spcBef>
              <a:spcPct val="0"/>
            </a:spcBef>
            <a:spcAft>
              <a:spcPct val="35000"/>
            </a:spcAft>
            <a:buNone/>
          </a:pPr>
          <a:r>
            <a:rPr lang="en-NZ" sz="1300" kern="1200" dirty="0"/>
            <a:t>Base-5</a:t>
          </a:r>
        </a:p>
      </dsp:txBody>
      <dsp:txXfrm rot="5400000">
        <a:off x="548697" y="328515"/>
        <a:ext cx="620709" cy="1004129"/>
      </dsp:txXfrm>
    </dsp:sp>
    <dsp:sp modelId="{13AE104D-7E69-449D-A96C-B6F433D93FD1}">
      <dsp:nvSpPr>
        <dsp:cNvPr id="0" name=""/>
        <dsp:cNvSpPr/>
      </dsp:nvSpPr>
      <dsp:spPr>
        <a:xfrm rot="5400000">
          <a:off x="991398"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295" tIns="82550" rIns="49530" bIns="82550" numCol="1" spcCol="1270" anchor="t" anchorCtr="0">
          <a:noAutofit/>
        </a:bodyPr>
        <a:lstStyle/>
        <a:p>
          <a:pPr marL="0" lvl="0" indent="0" algn="l" defTabSz="577850">
            <a:lnSpc>
              <a:spcPct val="90000"/>
            </a:lnSpc>
            <a:spcBef>
              <a:spcPct val="0"/>
            </a:spcBef>
            <a:spcAft>
              <a:spcPct val="35000"/>
            </a:spcAft>
            <a:buNone/>
          </a:pPr>
          <a:r>
            <a:rPr lang="en-NZ" sz="1300" kern="1200" dirty="0"/>
            <a:t>Fingers on one hand</a:t>
          </a:r>
        </a:p>
      </dsp:txBody>
      <dsp:txXfrm rot="-5400000">
        <a:off x="1199039" y="328515"/>
        <a:ext cx="620709" cy="1004129"/>
      </dsp:txXfrm>
    </dsp:sp>
    <dsp:sp modelId="{4A4BD630-F885-4ACB-B00E-83C42637B163}">
      <dsp:nvSpPr>
        <dsp:cNvPr id="0" name=""/>
        <dsp:cNvSpPr/>
      </dsp:nvSpPr>
      <dsp:spPr>
        <a:xfrm>
          <a:off x="843054" y="0"/>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F5BEEB-87DE-4EE3-92D3-423A18885938}">
      <dsp:nvSpPr>
        <dsp:cNvPr id="0" name=""/>
        <dsp:cNvSpPr/>
      </dsp:nvSpPr>
      <dsp:spPr>
        <a:xfrm rot="10800000">
          <a:off x="843054" y="978823"/>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794A1-D3A0-40C8-806F-4C951E38AD3C}">
      <dsp:nvSpPr>
        <dsp:cNvPr id="0" name=""/>
        <dsp:cNvSpPr/>
      </dsp:nvSpPr>
      <dsp:spPr>
        <a:xfrm rot="16200000">
          <a:off x="309194"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82550" rIns="74295" bIns="82550" numCol="1" spcCol="1270" anchor="t" anchorCtr="0">
          <a:noAutofit/>
        </a:bodyPr>
        <a:lstStyle/>
        <a:p>
          <a:pPr marL="0" lvl="0" indent="0" algn="l" defTabSz="577850">
            <a:lnSpc>
              <a:spcPct val="90000"/>
            </a:lnSpc>
            <a:spcBef>
              <a:spcPct val="0"/>
            </a:spcBef>
            <a:spcAft>
              <a:spcPct val="35000"/>
            </a:spcAft>
            <a:buNone/>
          </a:pPr>
          <a:r>
            <a:rPr lang="en-NZ" sz="1300" kern="1200" dirty="0"/>
            <a:t>Base-20</a:t>
          </a:r>
        </a:p>
      </dsp:txBody>
      <dsp:txXfrm rot="5400000">
        <a:off x="548697" y="328515"/>
        <a:ext cx="620709" cy="1004129"/>
      </dsp:txXfrm>
    </dsp:sp>
    <dsp:sp modelId="{13AE104D-7E69-449D-A96C-B6F433D93FD1}">
      <dsp:nvSpPr>
        <dsp:cNvPr id="0" name=""/>
        <dsp:cNvSpPr/>
      </dsp:nvSpPr>
      <dsp:spPr>
        <a:xfrm rot="5400000">
          <a:off x="991398"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295" tIns="82550" rIns="49530" bIns="82550" numCol="1" spcCol="1270" anchor="t" anchorCtr="0">
          <a:noAutofit/>
        </a:bodyPr>
        <a:lstStyle/>
        <a:p>
          <a:pPr marL="0" lvl="0" indent="0" algn="l" defTabSz="577850">
            <a:lnSpc>
              <a:spcPct val="90000"/>
            </a:lnSpc>
            <a:spcBef>
              <a:spcPct val="0"/>
            </a:spcBef>
            <a:spcAft>
              <a:spcPct val="35000"/>
            </a:spcAft>
            <a:buNone/>
          </a:pPr>
          <a:r>
            <a:rPr lang="en-NZ" sz="1300" kern="1200" dirty="0"/>
            <a:t>Fingers and toes</a:t>
          </a:r>
        </a:p>
      </dsp:txBody>
      <dsp:txXfrm rot="-5400000">
        <a:off x="1199039" y="328515"/>
        <a:ext cx="620709" cy="1004129"/>
      </dsp:txXfrm>
    </dsp:sp>
    <dsp:sp modelId="{4A4BD630-F885-4ACB-B00E-83C42637B163}">
      <dsp:nvSpPr>
        <dsp:cNvPr id="0" name=""/>
        <dsp:cNvSpPr/>
      </dsp:nvSpPr>
      <dsp:spPr>
        <a:xfrm>
          <a:off x="843054" y="0"/>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F5BEEB-87DE-4EE3-92D3-423A18885938}">
      <dsp:nvSpPr>
        <dsp:cNvPr id="0" name=""/>
        <dsp:cNvSpPr/>
      </dsp:nvSpPr>
      <dsp:spPr>
        <a:xfrm rot="10800000">
          <a:off x="843054" y="978823"/>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794A1-D3A0-40C8-806F-4C951E38AD3C}">
      <dsp:nvSpPr>
        <dsp:cNvPr id="0" name=""/>
        <dsp:cNvSpPr/>
      </dsp:nvSpPr>
      <dsp:spPr>
        <a:xfrm rot="16200000">
          <a:off x="309194"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69850" rIns="62865" bIns="69850" numCol="1" spcCol="1270" anchor="t" anchorCtr="0">
          <a:noAutofit/>
        </a:bodyPr>
        <a:lstStyle/>
        <a:p>
          <a:pPr marL="0" lvl="0" indent="0" algn="l" defTabSz="488950">
            <a:lnSpc>
              <a:spcPct val="90000"/>
            </a:lnSpc>
            <a:spcBef>
              <a:spcPct val="0"/>
            </a:spcBef>
            <a:spcAft>
              <a:spcPct val="35000"/>
            </a:spcAft>
            <a:buNone/>
          </a:pPr>
          <a:r>
            <a:rPr lang="en-NZ" sz="1100" kern="1200" dirty="0"/>
            <a:t>Base-4</a:t>
          </a:r>
        </a:p>
      </dsp:txBody>
      <dsp:txXfrm rot="5400000">
        <a:off x="548697" y="328515"/>
        <a:ext cx="620709" cy="1004129"/>
      </dsp:txXfrm>
    </dsp:sp>
    <dsp:sp modelId="{13AE104D-7E69-449D-A96C-B6F433D93FD1}">
      <dsp:nvSpPr>
        <dsp:cNvPr id="0" name=""/>
        <dsp:cNvSpPr/>
      </dsp:nvSpPr>
      <dsp:spPr>
        <a:xfrm rot="5400000">
          <a:off x="991398"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69850" rIns="41910" bIns="69850" numCol="1" spcCol="1270" anchor="t" anchorCtr="0">
          <a:noAutofit/>
        </a:bodyPr>
        <a:lstStyle/>
        <a:p>
          <a:pPr marL="0" lvl="0" indent="0" algn="l" defTabSz="488950">
            <a:lnSpc>
              <a:spcPct val="90000"/>
            </a:lnSpc>
            <a:spcBef>
              <a:spcPct val="0"/>
            </a:spcBef>
            <a:spcAft>
              <a:spcPct val="35000"/>
            </a:spcAft>
            <a:buNone/>
          </a:pPr>
          <a:r>
            <a:rPr lang="en-NZ" sz="1100" kern="1200" dirty="0"/>
            <a:t>Spaces between fingers on one hand</a:t>
          </a:r>
        </a:p>
      </dsp:txBody>
      <dsp:txXfrm rot="-5400000">
        <a:off x="1199039" y="328515"/>
        <a:ext cx="620709" cy="1004129"/>
      </dsp:txXfrm>
    </dsp:sp>
    <dsp:sp modelId="{4A4BD630-F885-4ACB-B00E-83C42637B163}">
      <dsp:nvSpPr>
        <dsp:cNvPr id="0" name=""/>
        <dsp:cNvSpPr/>
      </dsp:nvSpPr>
      <dsp:spPr>
        <a:xfrm>
          <a:off x="843054" y="0"/>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F5BEEB-87DE-4EE3-92D3-423A18885938}">
      <dsp:nvSpPr>
        <dsp:cNvPr id="0" name=""/>
        <dsp:cNvSpPr/>
      </dsp:nvSpPr>
      <dsp:spPr>
        <a:xfrm rot="10800000">
          <a:off x="843054" y="978823"/>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F794A1-D3A0-40C8-806F-4C951E38AD3C}">
      <dsp:nvSpPr>
        <dsp:cNvPr id="0" name=""/>
        <dsp:cNvSpPr/>
      </dsp:nvSpPr>
      <dsp:spPr>
        <a:xfrm rot="16200000">
          <a:off x="309194"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69850" rIns="62865" bIns="69850" numCol="1" spcCol="1270" anchor="t" anchorCtr="0">
          <a:noAutofit/>
        </a:bodyPr>
        <a:lstStyle/>
        <a:p>
          <a:pPr marL="0" lvl="0" indent="0" algn="l" defTabSz="488950">
            <a:lnSpc>
              <a:spcPct val="90000"/>
            </a:lnSpc>
            <a:spcBef>
              <a:spcPct val="0"/>
            </a:spcBef>
            <a:spcAft>
              <a:spcPct val="35000"/>
            </a:spcAft>
            <a:buNone/>
          </a:pPr>
          <a:r>
            <a:rPr lang="en-NZ" sz="1100" kern="1200" dirty="0"/>
            <a:t>Base-8</a:t>
          </a:r>
        </a:p>
      </dsp:txBody>
      <dsp:txXfrm rot="5400000">
        <a:off x="548697" y="328515"/>
        <a:ext cx="620709" cy="1004129"/>
      </dsp:txXfrm>
    </dsp:sp>
    <dsp:sp modelId="{13AE104D-7E69-449D-A96C-B6F433D93FD1}">
      <dsp:nvSpPr>
        <dsp:cNvPr id="0" name=""/>
        <dsp:cNvSpPr/>
      </dsp:nvSpPr>
      <dsp:spPr>
        <a:xfrm rot="5400000">
          <a:off x="991398" y="504294"/>
          <a:ext cx="1067853" cy="652571"/>
        </a:xfrm>
        <a:prstGeom prst="round2SameRect">
          <a:avLst>
            <a:gd name="adj1" fmla="val 1667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865" tIns="69850" rIns="41910" bIns="69850" numCol="1" spcCol="1270" anchor="t" anchorCtr="0">
          <a:noAutofit/>
        </a:bodyPr>
        <a:lstStyle/>
        <a:p>
          <a:pPr marL="0" lvl="0" indent="0" algn="l" defTabSz="488950">
            <a:lnSpc>
              <a:spcPct val="90000"/>
            </a:lnSpc>
            <a:spcBef>
              <a:spcPct val="0"/>
            </a:spcBef>
            <a:spcAft>
              <a:spcPct val="35000"/>
            </a:spcAft>
            <a:buNone/>
          </a:pPr>
          <a:r>
            <a:rPr lang="en-NZ" sz="1100" kern="1200" dirty="0"/>
            <a:t>Spaces between fingers on both hand</a:t>
          </a:r>
        </a:p>
      </dsp:txBody>
      <dsp:txXfrm rot="-5400000">
        <a:off x="1199039" y="328515"/>
        <a:ext cx="620709" cy="1004129"/>
      </dsp:txXfrm>
    </dsp:sp>
    <dsp:sp modelId="{4A4BD630-F885-4ACB-B00E-83C42637B163}">
      <dsp:nvSpPr>
        <dsp:cNvPr id="0" name=""/>
        <dsp:cNvSpPr/>
      </dsp:nvSpPr>
      <dsp:spPr>
        <a:xfrm>
          <a:off x="843054" y="0"/>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F5BEEB-87DE-4EE3-92D3-423A18885938}">
      <dsp:nvSpPr>
        <dsp:cNvPr id="0" name=""/>
        <dsp:cNvSpPr/>
      </dsp:nvSpPr>
      <dsp:spPr>
        <a:xfrm rot="10800000">
          <a:off x="843054" y="978823"/>
          <a:ext cx="682203" cy="682170"/>
        </a:xfrm>
        <a:prstGeom prst="circularArrow">
          <a:avLst>
            <a:gd name="adj1" fmla="val 12500"/>
            <a:gd name="adj2" fmla="val 1142322"/>
            <a:gd name="adj3" fmla="val 20457678"/>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2.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3.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4.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layout5.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6F1E9A3-8339-1A4D-AA81-71CB43E15578}" type="datetimeFigureOut">
              <a:rPr lang="en-US" smtClean="0"/>
              <a:t>5/29/2020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5390D0-17A7-8941-84BC-3178471971A3}" type="slidenum">
              <a:rPr lang="en-US" smtClean="0"/>
              <a:t>‹#›</a:t>
            </a:fld>
            <a:endParaRPr lang="en-US"/>
          </a:p>
        </p:txBody>
      </p:sp>
    </p:spTree>
    <p:extLst>
      <p:ext uri="{BB962C8B-B14F-4D97-AF65-F5344CB8AC3E}">
        <p14:creationId xmlns:p14="http://schemas.microsoft.com/office/powerpoint/2010/main" val="3847635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2D52CB-03CA-4CCA-A473-C7973C0D5B79}" type="datetimeFigureOut">
              <a:rPr lang="en-NZ" smtClean="0"/>
              <a:t>29/05/2020</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0F749D-AF4F-4790-8156-BA6484099301}" type="slidenum">
              <a:rPr lang="en-NZ" smtClean="0"/>
              <a:t>‹#›</a:t>
            </a:fld>
            <a:endParaRPr lang="en-NZ"/>
          </a:p>
        </p:txBody>
      </p:sp>
    </p:spTree>
    <p:extLst>
      <p:ext uri="{BB962C8B-B14F-4D97-AF65-F5344CB8AC3E}">
        <p14:creationId xmlns:p14="http://schemas.microsoft.com/office/powerpoint/2010/main" val="2376234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Kia </a:t>
            </a:r>
            <a:r>
              <a:rPr lang="en-NZ" dirty="0" err="1"/>
              <a:t>ora</a:t>
            </a:r>
            <a:r>
              <a:rPr lang="en-NZ" dirty="0"/>
              <a:t> everyone, my summer project is the research project on indigenous metrology, also known as the RAURU PROJECT. Which basically, takes a historical approach to find out what kind of measurements and measurement techniques were employed by pre-European Maori</a:t>
            </a:r>
          </a:p>
        </p:txBody>
      </p:sp>
      <p:sp>
        <p:nvSpPr>
          <p:cNvPr id="4" name="Slide Number Placeholder 3"/>
          <p:cNvSpPr>
            <a:spLocks noGrp="1"/>
          </p:cNvSpPr>
          <p:nvPr>
            <p:ph type="sldNum" sz="quarter" idx="5"/>
          </p:nvPr>
        </p:nvSpPr>
        <p:spPr/>
        <p:txBody>
          <a:bodyPr/>
          <a:lstStyle/>
          <a:p>
            <a:fld id="{2C0F749D-AF4F-4790-8156-BA6484099301}" type="slidenum">
              <a:rPr lang="en-NZ" smtClean="0"/>
              <a:t>1</a:t>
            </a:fld>
            <a:endParaRPr lang="en-NZ" dirty="0"/>
          </a:p>
        </p:txBody>
      </p:sp>
    </p:spTree>
    <p:extLst>
      <p:ext uri="{BB962C8B-B14F-4D97-AF65-F5344CB8AC3E}">
        <p14:creationId xmlns:p14="http://schemas.microsoft.com/office/powerpoint/2010/main" val="3156136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Another interesting thing about the all the units listed is that there is only one unit that is a multiple of a preceding unit; the </a:t>
            </a:r>
            <a:r>
              <a:rPr lang="en-NZ" sz="1200" kern="1200" dirty="0" err="1">
                <a:solidFill>
                  <a:schemeClr val="tx1"/>
                </a:solidFill>
                <a:effectLst/>
                <a:latin typeface="+mn-lt"/>
                <a:ea typeface="+mn-ea"/>
                <a:cs typeface="+mn-cs"/>
              </a:rPr>
              <a:t>kumi</a:t>
            </a:r>
            <a:r>
              <a:rPr lang="en-NZ" sz="1200" kern="1200" dirty="0">
                <a:solidFill>
                  <a:schemeClr val="tx1"/>
                </a:solidFill>
                <a:effectLst/>
                <a:latin typeface="+mn-lt"/>
                <a:ea typeface="+mn-ea"/>
                <a:cs typeface="+mn-cs"/>
              </a:rPr>
              <a:t> unit. This was important for us to note because this could be considered Maori’s first step towards producing a scientific system of measurement.</a:t>
            </a:r>
          </a:p>
          <a:p>
            <a:r>
              <a:rPr lang="en-NZ" sz="1200" kern="1200" dirty="0">
                <a:solidFill>
                  <a:schemeClr val="tx1"/>
                </a:solidFill>
                <a:effectLst/>
                <a:latin typeface="+mn-lt"/>
                <a:ea typeface="+mn-ea"/>
                <a:cs typeface="+mn-cs"/>
              </a:rPr>
              <a:t>One </a:t>
            </a:r>
            <a:r>
              <a:rPr lang="en-NZ" sz="1200" kern="1200" dirty="0" err="1">
                <a:solidFill>
                  <a:schemeClr val="tx1"/>
                </a:solidFill>
                <a:effectLst/>
                <a:latin typeface="+mn-lt"/>
                <a:ea typeface="+mn-ea"/>
                <a:cs typeface="+mn-cs"/>
              </a:rPr>
              <a:t>kumi</a:t>
            </a:r>
            <a:r>
              <a:rPr lang="en-NZ" sz="1200" kern="1200" dirty="0">
                <a:solidFill>
                  <a:schemeClr val="tx1"/>
                </a:solidFill>
                <a:effectLst/>
                <a:latin typeface="+mn-lt"/>
                <a:ea typeface="+mn-ea"/>
                <a:cs typeface="+mn-cs"/>
              </a:rPr>
              <a:t> unit is equivalent to ten </a:t>
            </a:r>
            <a:r>
              <a:rPr lang="en-NZ" sz="1200" kern="1200" dirty="0" err="1">
                <a:solidFill>
                  <a:schemeClr val="tx1"/>
                </a:solidFill>
                <a:effectLst/>
                <a:latin typeface="+mn-lt"/>
                <a:ea typeface="+mn-ea"/>
                <a:cs typeface="+mn-cs"/>
              </a:rPr>
              <a:t>maro</a:t>
            </a:r>
            <a:r>
              <a:rPr lang="en-NZ" sz="1200" kern="1200" dirty="0">
                <a:solidFill>
                  <a:schemeClr val="tx1"/>
                </a:solidFill>
                <a:effectLst/>
                <a:latin typeface="+mn-lt"/>
                <a:ea typeface="+mn-ea"/>
                <a:cs typeface="+mn-cs"/>
              </a:rPr>
              <a:t> units. </a:t>
            </a:r>
          </a:p>
          <a:p>
            <a:r>
              <a:rPr lang="en-NZ" sz="1200" kern="1200" dirty="0">
                <a:solidFill>
                  <a:schemeClr val="tx1"/>
                </a:solidFill>
                <a:effectLst/>
                <a:latin typeface="+mn-lt"/>
                <a:ea typeface="+mn-ea"/>
                <a:cs typeface="+mn-cs"/>
              </a:rPr>
              <a:t>Seeing that this unit was a base-10 unit lead us to investigate the possibility of decimal systems in Maori numeration, and in turn, Maori measurement.</a:t>
            </a:r>
          </a:p>
          <a:p>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10</a:t>
            </a:fld>
            <a:endParaRPr lang="en-NZ"/>
          </a:p>
        </p:txBody>
      </p:sp>
    </p:spTree>
    <p:extLst>
      <p:ext uri="{BB962C8B-B14F-4D97-AF65-F5344CB8AC3E}">
        <p14:creationId xmlns:p14="http://schemas.microsoft.com/office/powerpoint/2010/main" val="3351122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 the subject of decimal measurement systems, I thought I’d share some relevant </a:t>
            </a:r>
            <a:r>
              <a:rPr lang="en-NZ" dirty="0" err="1"/>
              <a:t>kōrero</a:t>
            </a:r>
            <a:r>
              <a:rPr lang="en-NZ" dirty="0"/>
              <a:t>, to this base-10 unit idea, that was collected during the interviewing stages of the research. One of our interview participants is </a:t>
            </a:r>
            <a:r>
              <a:rPr lang="en-NZ" dirty="0" err="1"/>
              <a:t>Taina</a:t>
            </a:r>
            <a:r>
              <a:rPr lang="en-NZ" dirty="0"/>
              <a:t> </a:t>
            </a:r>
            <a:r>
              <a:rPr lang="en-NZ" dirty="0" err="1"/>
              <a:t>Ngarimu</a:t>
            </a:r>
            <a:r>
              <a:rPr lang="en-NZ" dirty="0"/>
              <a:t>, educationalist and well-known </a:t>
            </a:r>
            <a:r>
              <a:rPr lang="en-NZ" dirty="0" err="1"/>
              <a:t>kaumātua</a:t>
            </a:r>
            <a:r>
              <a:rPr lang="en-NZ" dirty="0"/>
              <a:t> from </a:t>
            </a:r>
            <a:r>
              <a:rPr lang="en-NZ" dirty="0" err="1"/>
              <a:t>Whareponga</a:t>
            </a:r>
            <a:r>
              <a:rPr lang="en-NZ" dirty="0"/>
              <a:t> Marae, of the </a:t>
            </a:r>
            <a:r>
              <a:rPr lang="en-NZ" dirty="0" err="1"/>
              <a:t>Ngāti</a:t>
            </a:r>
            <a:r>
              <a:rPr lang="en-NZ" dirty="0"/>
              <a:t> </a:t>
            </a:r>
            <a:r>
              <a:rPr lang="en-NZ" dirty="0" err="1"/>
              <a:t>Porou</a:t>
            </a:r>
            <a:r>
              <a:rPr lang="en-NZ" dirty="0"/>
              <a:t> tribe. </a:t>
            </a:r>
          </a:p>
          <a:p>
            <a:r>
              <a:rPr lang="en-NZ" dirty="0"/>
              <a:t>He shared a story about his brother, Joe </a:t>
            </a:r>
            <a:r>
              <a:rPr lang="en-NZ" dirty="0" err="1"/>
              <a:t>Ngarimu</a:t>
            </a:r>
            <a:r>
              <a:rPr lang="en-NZ" dirty="0"/>
              <a:t>, who is a builder, who worked on Te </a:t>
            </a:r>
            <a:r>
              <a:rPr lang="en-NZ" dirty="0" err="1"/>
              <a:t>Poho</a:t>
            </a:r>
            <a:r>
              <a:rPr lang="en-NZ" dirty="0"/>
              <a:t>-o-</a:t>
            </a:r>
            <a:r>
              <a:rPr lang="en-NZ" dirty="0" err="1"/>
              <a:t>Materoa</a:t>
            </a:r>
            <a:r>
              <a:rPr lang="en-NZ" dirty="0"/>
              <a:t>, which is the meeting house at </a:t>
            </a:r>
            <a:r>
              <a:rPr lang="en-NZ" dirty="0" err="1"/>
              <a:t>Whareponga</a:t>
            </a:r>
            <a:r>
              <a:rPr lang="en-NZ" dirty="0"/>
              <a:t> Marae.</a:t>
            </a:r>
          </a:p>
          <a:p>
            <a:r>
              <a:rPr lang="en-NZ" dirty="0" err="1"/>
              <a:t>Taina</a:t>
            </a:r>
            <a:r>
              <a:rPr lang="en-NZ" dirty="0"/>
              <a:t> says… </a:t>
            </a:r>
          </a:p>
          <a:p>
            <a:r>
              <a:rPr lang="en-NZ" dirty="0"/>
              <a:t>Could have been </a:t>
            </a:r>
            <a:r>
              <a:rPr lang="en-NZ" dirty="0" err="1"/>
              <a:t>kumi</a:t>
            </a:r>
            <a:r>
              <a:rPr lang="en-NZ" dirty="0"/>
              <a:t>, could have been another unit - Still trying to get in contact with Joe.</a:t>
            </a:r>
          </a:p>
          <a:p>
            <a:r>
              <a:rPr lang="en-NZ" dirty="0"/>
              <a:t>Māori numeration and construction of </a:t>
            </a:r>
            <a:r>
              <a:rPr lang="en-NZ" dirty="0" err="1"/>
              <a:t>whare</a:t>
            </a:r>
            <a:r>
              <a:rPr lang="en-NZ" dirty="0"/>
              <a:t>.</a:t>
            </a:r>
          </a:p>
          <a:p>
            <a:endParaRPr lang="en-NZ" dirty="0"/>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11</a:t>
            </a:fld>
            <a:endParaRPr lang="en-NZ"/>
          </a:p>
        </p:txBody>
      </p:sp>
    </p:spTree>
    <p:extLst>
      <p:ext uri="{BB962C8B-B14F-4D97-AF65-F5344CB8AC3E}">
        <p14:creationId xmlns:p14="http://schemas.microsoft.com/office/powerpoint/2010/main" val="4252189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Concepts of measurement and numbers are evidently connected. Subsequently, for the purpose of this research, Māori numeration and the development of counting systems are essential focuses in gaining an advanced understanding of primal Māori concepts and methodologies of measurement</a:t>
            </a:r>
          </a:p>
          <a:p>
            <a:endParaRPr lang="en-NZ" sz="1200" kern="1200" dirty="0">
              <a:solidFill>
                <a:schemeClr val="tx1"/>
              </a:solidFill>
              <a:effectLst/>
              <a:latin typeface="+mn-lt"/>
              <a:ea typeface="+mn-ea"/>
              <a:cs typeface="+mn-cs"/>
            </a:endParaRPr>
          </a:p>
          <a:p>
            <a:r>
              <a:rPr lang="en-NZ" dirty="0"/>
              <a:t>Maori numeration.</a:t>
            </a:r>
          </a:p>
          <a:p>
            <a:r>
              <a:rPr lang="en-NZ" dirty="0"/>
              <a:t>We found lots of little interesting facts about Maori numeration, but today, I’m only mentioning a couple finds regarding human body measures. </a:t>
            </a:r>
          </a:p>
          <a:p>
            <a:r>
              <a:rPr lang="en-NZ" dirty="0"/>
              <a:t>Looking at the first ten pre-European digits, there is only one term no longer used in contemporary Maori language, which is the old term for ten; </a:t>
            </a:r>
            <a:r>
              <a:rPr lang="en-NZ" dirty="0" err="1"/>
              <a:t>ngahuru</a:t>
            </a:r>
            <a:r>
              <a:rPr lang="en-NZ" dirty="0"/>
              <a:t>.</a:t>
            </a:r>
          </a:p>
          <a:p>
            <a:endParaRPr lang="en-NZ" dirty="0"/>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12</a:t>
            </a:fld>
            <a:endParaRPr lang="en-NZ"/>
          </a:p>
        </p:txBody>
      </p:sp>
    </p:spTree>
    <p:extLst>
      <p:ext uri="{BB962C8B-B14F-4D97-AF65-F5344CB8AC3E}">
        <p14:creationId xmlns:p14="http://schemas.microsoft.com/office/powerpoint/2010/main" val="1002653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term </a:t>
            </a:r>
            <a:r>
              <a:rPr lang="en-NZ" dirty="0" err="1"/>
              <a:t>ngahuru</a:t>
            </a:r>
            <a:r>
              <a:rPr lang="en-NZ" dirty="0"/>
              <a:t> was used for the numeral ten because of the combination of the root words within </a:t>
            </a:r>
            <a:r>
              <a:rPr lang="en-NZ" dirty="0" err="1"/>
              <a:t>ngahuru</a:t>
            </a:r>
            <a:r>
              <a:rPr lang="en-NZ" dirty="0"/>
              <a:t>; </a:t>
            </a:r>
            <a:r>
              <a:rPr lang="en-NZ" dirty="0" err="1"/>
              <a:t>nga</a:t>
            </a:r>
            <a:r>
              <a:rPr lang="en-NZ" dirty="0"/>
              <a:t> and </a:t>
            </a:r>
            <a:r>
              <a:rPr lang="en-NZ" dirty="0" err="1"/>
              <a:t>huru</a:t>
            </a:r>
            <a:r>
              <a:rPr lang="en-NZ" dirty="0"/>
              <a:t>.</a:t>
            </a:r>
          </a:p>
          <a:p>
            <a:r>
              <a:rPr lang="en-NZ" dirty="0"/>
              <a:t>Nga is </a:t>
            </a:r>
            <a:r>
              <a:rPr lang="en-NZ" dirty="0" err="1"/>
              <a:t>te</a:t>
            </a:r>
            <a:r>
              <a:rPr lang="en-NZ" dirty="0"/>
              <a:t> plural of </a:t>
            </a:r>
            <a:r>
              <a:rPr lang="en-NZ" dirty="0" err="1"/>
              <a:t>te</a:t>
            </a:r>
            <a:r>
              <a:rPr lang="en-NZ" dirty="0"/>
              <a:t>, while </a:t>
            </a:r>
            <a:r>
              <a:rPr lang="en-NZ" dirty="0" err="1"/>
              <a:t>te</a:t>
            </a:r>
            <a:r>
              <a:rPr lang="en-NZ" dirty="0"/>
              <a:t> just means ‘the’.</a:t>
            </a:r>
          </a:p>
          <a:p>
            <a:r>
              <a:rPr lang="en-NZ" dirty="0" err="1"/>
              <a:t>Huru</a:t>
            </a:r>
            <a:r>
              <a:rPr lang="en-NZ" dirty="0"/>
              <a:t> means to draw in, or contract.</a:t>
            </a:r>
          </a:p>
          <a:p>
            <a:r>
              <a:rPr lang="en-NZ" dirty="0"/>
              <a:t>It is said that </a:t>
            </a:r>
            <a:r>
              <a:rPr lang="en-NZ" dirty="0" err="1"/>
              <a:t>Ngahuru</a:t>
            </a:r>
            <a:r>
              <a:rPr lang="en-NZ" dirty="0"/>
              <a:t> was the term to describe the counting of ten on mans fingers – by holding your hands out and drawing in each finger to count. Once you had counted to ten, both hands would have all fingers drawn in, which is why </a:t>
            </a:r>
            <a:r>
              <a:rPr lang="en-NZ" dirty="0" err="1"/>
              <a:t>nga</a:t>
            </a:r>
            <a:r>
              <a:rPr lang="en-NZ" dirty="0"/>
              <a:t> is added to </a:t>
            </a:r>
            <a:r>
              <a:rPr lang="en-NZ" dirty="0" err="1"/>
              <a:t>huru</a:t>
            </a:r>
            <a:r>
              <a:rPr lang="en-NZ" dirty="0"/>
              <a:t>. </a:t>
            </a:r>
          </a:p>
          <a:p>
            <a:r>
              <a:rPr lang="en-NZ" dirty="0"/>
              <a:t>Thought this was interesting to add as it shows that even the naming of the </a:t>
            </a:r>
            <a:r>
              <a:rPr lang="en-NZ" dirty="0" err="1"/>
              <a:t>maori</a:t>
            </a:r>
            <a:r>
              <a:rPr lang="en-NZ" dirty="0"/>
              <a:t> numeral terms could have been based on the human body.</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13</a:t>
            </a:fld>
            <a:endParaRPr lang="en-NZ"/>
          </a:p>
        </p:txBody>
      </p:sp>
    </p:spTree>
    <p:extLst>
      <p:ext uri="{BB962C8B-B14F-4D97-AF65-F5344CB8AC3E}">
        <p14:creationId xmlns:p14="http://schemas.microsoft.com/office/powerpoint/2010/main" val="25437285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The other thing we found in Maori numeration was a very obvious base-10 system. A true base-10 system of measurement shows a clear recurrence of powers on the number 10, which is clearly seen in Maori numeration, showing that Maori employ a decimal counting system, which is common in most ancient civilizations.</a:t>
            </a:r>
          </a:p>
          <a:p>
            <a:r>
              <a:rPr lang="en-NZ" sz="1200" kern="1200" dirty="0">
                <a:solidFill>
                  <a:schemeClr val="tx1"/>
                </a:solidFill>
                <a:effectLst/>
                <a:latin typeface="+mn-lt"/>
                <a:ea typeface="+mn-ea"/>
                <a:cs typeface="+mn-cs"/>
              </a:rPr>
              <a:t>Ethnographers continue to speculate the history of the decimal system, since there is still very little evidence to help us clarify its origin. Several cultural historians have suggested possible explanations of the base-10 system, one of the most commonly accepted theories is that pre-historic man counted on his fingers. </a:t>
            </a:r>
          </a:p>
          <a:p>
            <a:endParaRPr lang="en-NZ" sz="1200" kern="1200" dirty="0">
              <a:solidFill>
                <a:schemeClr val="tx1"/>
              </a:solidFill>
              <a:effectLst/>
              <a:latin typeface="+mn-lt"/>
              <a:ea typeface="+mn-ea"/>
              <a:cs typeface="+mn-cs"/>
            </a:endParaRPr>
          </a:p>
          <a:p>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 </a:t>
            </a:r>
          </a:p>
          <a:p>
            <a:endParaRPr lang="en-NZ"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14</a:t>
            </a:fld>
            <a:endParaRPr lang="en-NZ"/>
          </a:p>
        </p:txBody>
      </p:sp>
    </p:spTree>
    <p:extLst>
      <p:ext uri="{BB962C8B-B14F-4D97-AF65-F5344CB8AC3E}">
        <p14:creationId xmlns:p14="http://schemas.microsoft.com/office/powerpoint/2010/main" val="2742098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err="1">
                <a:solidFill>
                  <a:schemeClr val="tx1"/>
                </a:solidFill>
                <a:effectLst/>
                <a:latin typeface="+mn-lt"/>
                <a:ea typeface="+mn-ea"/>
                <a:cs typeface="+mn-cs"/>
              </a:rPr>
              <a:t>Øystein</a:t>
            </a:r>
            <a:r>
              <a:rPr lang="en-NZ" sz="1200" kern="1200" dirty="0">
                <a:solidFill>
                  <a:schemeClr val="tx1"/>
                </a:solidFill>
                <a:effectLst/>
                <a:latin typeface="+mn-lt"/>
                <a:ea typeface="+mn-ea"/>
                <a:cs typeface="+mn-cs"/>
              </a:rPr>
              <a:t> Ore was a Norwegian mathematician known for his work the history of mathematics. He suggests that most counting systems are derived from the human-body</a:t>
            </a:r>
          </a:p>
          <a:p>
            <a:r>
              <a:rPr lang="en-NZ" sz="1200" kern="1200" dirty="0">
                <a:solidFill>
                  <a:schemeClr val="tx1"/>
                </a:solidFill>
                <a:effectLst/>
                <a:latin typeface="+mn-lt"/>
                <a:ea typeface="+mn-ea"/>
                <a:cs typeface="+mn-cs"/>
              </a:rPr>
              <a:t>He theorises that base-5 system was derived from counting the fingers of one hand. Some other cultures used different number bases. For example, some of the American Indian tribes applied the </a:t>
            </a:r>
            <a:r>
              <a:rPr lang="en-NZ" sz="1200" kern="1200" dirty="0" err="1">
                <a:solidFill>
                  <a:schemeClr val="tx1"/>
                </a:solidFill>
                <a:effectLst/>
                <a:latin typeface="+mn-lt"/>
                <a:ea typeface="+mn-ea"/>
                <a:cs typeface="+mn-cs"/>
              </a:rPr>
              <a:t>vigesimal</a:t>
            </a:r>
            <a:r>
              <a:rPr lang="en-NZ" sz="1200" kern="1200" dirty="0">
                <a:solidFill>
                  <a:schemeClr val="tx1"/>
                </a:solidFill>
                <a:effectLst/>
                <a:latin typeface="+mn-lt"/>
                <a:ea typeface="+mn-ea"/>
                <a:cs typeface="+mn-cs"/>
              </a:rPr>
              <a:t> system which is a base-20 counting system that is believed to have been established by counting on both fingers and toes. There have also been theories about base-4 and base-8 counting systems, arisen from counting the spaces between fingers.</a:t>
            </a:r>
          </a:p>
          <a:p>
            <a:r>
              <a:rPr lang="en-NZ" sz="1200" kern="1200" dirty="0">
                <a:solidFill>
                  <a:schemeClr val="tx1"/>
                </a:solidFill>
                <a:effectLst/>
                <a:latin typeface="+mn-lt"/>
                <a:ea typeface="+mn-ea"/>
                <a:cs typeface="+mn-cs"/>
              </a:rPr>
              <a:t>There are many historians that theorise that the origins of multiple counting systems are derived from the human-body. Which makes us think that the origins of numeration correspond to the prehistoric development of measurement. There is no evidence clarifying their histories, however, there are multiple theories in various cultures, including the Maori culture, about numeration and measurement that emphasise the commonly-accepted idea of each being a derivative of types of human-body measures.</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0F749D-AF4F-4790-8156-BA6484099301}" type="slidenum">
              <a:rPr lang="en-NZ" smtClean="0"/>
              <a:t>15</a:t>
            </a:fld>
            <a:endParaRPr lang="en-NZ"/>
          </a:p>
        </p:txBody>
      </p:sp>
    </p:spTree>
    <p:extLst>
      <p:ext uri="{BB962C8B-B14F-4D97-AF65-F5344CB8AC3E}">
        <p14:creationId xmlns:p14="http://schemas.microsoft.com/office/powerpoint/2010/main" val="2071734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dirty="0" err="1"/>
              <a:t>Rauru</a:t>
            </a:r>
            <a:r>
              <a:rPr lang="en-NZ" dirty="0"/>
              <a:t> as a measuring tool:</a:t>
            </a:r>
          </a:p>
          <a:p>
            <a:pPr marL="171450" indent="-171450">
              <a:buFont typeface="Arial" panose="020B0604020202020204" pitchFamily="34" charset="0"/>
              <a:buChar char="•"/>
            </a:pPr>
            <a:r>
              <a:rPr lang="en-NZ" dirty="0"/>
              <a:t>Expand the ideas and knowledge of the Māori human-body measurement standards that were mentioned in the (Maori Measurements, 1918) article. </a:t>
            </a:r>
          </a:p>
          <a:p>
            <a:pPr marL="171450" indent="-171450">
              <a:buFont typeface="Arial" panose="020B0604020202020204" pitchFamily="34" charset="0"/>
              <a:buChar char="•"/>
            </a:pPr>
            <a:r>
              <a:rPr lang="en-NZ" dirty="0"/>
              <a:t>Potential development of these standards into units to build a scientific system of measurement </a:t>
            </a:r>
          </a:p>
          <a:p>
            <a:pPr marL="171450" indent="-171450">
              <a:buFont typeface="Arial" panose="020B0604020202020204" pitchFamily="34" charset="0"/>
              <a:buChar char="•"/>
            </a:pPr>
            <a:r>
              <a:rPr lang="en-NZ" dirty="0"/>
              <a:t>Māori numeration and enumeration and examples where these numbering systems are used in </a:t>
            </a:r>
            <a:r>
              <a:rPr lang="en-NZ" dirty="0" err="1"/>
              <a:t>Māoridom</a:t>
            </a:r>
            <a:r>
              <a:rPr lang="en-NZ" dirty="0"/>
              <a:t>. </a:t>
            </a:r>
          </a:p>
          <a:p>
            <a:pPr marL="171450" indent="-171450">
              <a:buFont typeface="Arial" panose="020B0604020202020204" pitchFamily="34" charset="0"/>
              <a:buChar char="•"/>
            </a:pPr>
            <a:r>
              <a:rPr lang="en-NZ" dirty="0"/>
              <a:t>Works and practices that required such a tool, such as building </a:t>
            </a:r>
            <a:r>
              <a:rPr lang="en-NZ" dirty="0" err="1"/>
              <a:t>whare</a:t>
            </a:r>
            <a:r>
              <a:rPr lang="en-NZ" dirty="0"/>
              <a:t>, making waka, etc, and being able to present examples of this practice of measurement actually being used</a:t>
            </a:r>
          </a:p>
          <a:p>
            <a:pPr marL="171450" indent="-171450">
              <a:buFont typeface="Arial" panose="020B0604020202020204" pitchFamily="34" charset="0"/>
              <a:buChar char="•"/>
            </a:pPr>
            <a:r>
              <a:rPr lang="en-NZ" dirty="0"/>
              <a:t>Other past measuring processes that were exhausted</a:t>
            </a:r>
          </a:p>
          <a:p>
            <a:pPr marL="171450" indent="-171450">
              <a:buFont typeface="Arial" panose="020B0604020202020204" pitchFamily="34" charset="0"/>
              <a:buChar char="•"/>
            </a:pPr>
            <a:r>
              <a:rPr lang="en-NZ" dirty="0"/>
              <a:t>Process of how these measuring mechanisms were handed down to the next generation </a:t>
            </a:r>
            <a:r>
              <a:rPr lang="en-NZ" dirty="0" err="1"/>
              <a:t>eg.</a:t>
            </a:r>
            <a:r>
              <a:rPr lang="en-NZ" dirty="0"/>
              <a:t> through the ancient teachings of </a:t>
            </a:r>
            <a:r>
              <a:rPr lang="en-NZ" dirty="0" err="1"/>
              <a:t>whare</a:t>
            </a:r>
            <a:r>
              <a:rPr lang="en-NZ" dirty="0"/>
              <a:t> wānanga, by one family’s generation to the next, etc. </a:t>
            </a:r>
          </a:p>
          <a:p>
            <a:r>
              <a:rPr lang="en-NZ" dirty="0"/>
              <a:t>The ancestor named </a:t>
            </a:r>
            <a:r>
              <a:rPr lang="en-NZ" dirty="0" err="1"/>
              <a:t>Rauru</a:t>
            </a:r>
            <a:r>
              <a:rPr lang="en-NZ" dirty="0"/>
              <a:t>, which </a:t>
            </a:r>
          </a:p>
          <a:p>
            <a:pPr marL="171450" indent="-171450">
              <a:buFont typeface="Arial" panose="020B0604020202020204" pitchFamily="34" charset="0"/>
              <a:buChar char="•"/>
            </a:pPr>
            <a:r>
              <a:rPr lang="en-NZ" dirty="0"/>
              <a:t>History and genealogy. </a:t>
            </a:r>
          </a:p>
          <a:p>
            <a:pPr marL="171450" indent="-171450">
              <a:buFont typeface="Arial" panose="020B0604020202020204" pitchFamily="34" charset="0"/>
              <a:buChar char="•"/>
            </a:pPr>
            <a:r>
              <a:rPr lang="en-NZ" dirty="0"/>
              <a:t>Possibility of acquiring links between </a:t>
            </a:r>
            <a:r>
              <a:rPr lang="en-NZ" dirty="0" err="1"/>
              <a:t>Rauru</a:t>
            </a:r>
            <a:r>
              <a:rPr lang="en-NZ" dirty="0"/>
              <a:t>, the ancestor, and the measuring-rod in question. </a:t>
            </a:r>
          </a:p>
          <a:p>
            <a:pPr marL="171450" indent="-171450">
              <a:buFont typeface="Arial" panose="020B0604020202020204" pitchFamily="34" charset="0"/>
              <a:buChar char="•"/>
            </a:pPr>
            <a:r>
              <a:rPr lang="en-NZ" dirty="0"/>
              <a:t>Ancestor’s connection to the East Coast iwi and customs of that specific region, and any other region that </a:t>
            </a:r>
            <a:r>
              <a:rPr lang="en-NZ" dirty="0" err="1"/>
              <a:t>Rauru</a:t>
            </a:r>
            <a:r>
              <a:rPr lang="en-NZ" dirty="0"/>
              <a:t> may have resided in. </a:t>
            </a:r>
          </a:p>
          <a:p>
            <a:pPr marL="171450" indent="-171450">
              <a:buFont typeface="Arial" panose="020B0604020202020204" pitchFamily="34" charset="0"/>
              <a:buChar char="•"/>
            </a:pPr>
            <a:r>
              <a:rPr lang="en-NZ" dirty="0"/>
              <a:t>It is important to note that numerous Māori words and names tend to originate from names and/or root words of things or people that share similar features, functions or ideas with the initial word. This idea influences the need to investigate </a:t>
            </a:r>
            <a:r>
              <a:rPr lang="en-NZ" dirty="0" err="1"/>
              <a:t>Rauru’s</a:t>
            </a:r>
            <a:r>
              <a:rPr lang="en-NZ" dirty="0"/>
              <a:t> character as a person, through stories, </a:t>
            </a:r>
            <a:r>
              <a:rPr lang="en-NZ" dirty="0" err="1"/>
              <a:t>waiata</a:t>
            </a:r>
            <a:r>
              <a:rPr lang="en-NZ" dirty="0"/>
              <a:t> and </a:t>
            </a:r>
            <a:r>
              <a:rPr lang="en-NZ" dirty="0" err="1"/>
              <a:t>whakatauki</a:t>
            </a:r>
            <a:r>
              <a:rPr lang="en-NZ" dirty="0"/>
              <a:t>, to uncover any potential relevance between the ancestor’s name and the naming of the measuring rod.</a:t>
            </a:r>
          </a:p>
          <a:p>
            <a:r>
              <a:rPr lang="en-NZ" dirty="0" err="1"/>
              <a:t>Rauru</a:t>
            </a:r>
            <a:r>
              <a:rPr lang="en-NZ" dirty="0"/>
              <a:t> the umbilical cord. </a:t>
            </a:r>
          </a:p>
          <a:p>
            <a:pPr marL="171450" indent="-171450">
              <a:buFont typeface="Arial" panose="020B0604020202020204" pitchFamily="34" charset="0"/>
              <a:buChar char="•"/>
            </a:pPr>
            <a:r>
              <a:rPr lang="en-NZ" dirty="0"/>
              <a:t>Traditional birthing practices </a:t>
            </a:r>
          </a:p>
          <a:p>
            <a:pPr marL="171450" indent="-171450">
              <a:buFont typeface="Arial" panose="020B0604020202020204" pitchFamily="34" charset="0"/>
              <a:buChar char="•"/>
            </a:pPr>
            <a:r>
              <a:rPr lang="en-NZ" dirty="0"/>
              <a:t>Umbilical cord and birthing references that are seen across other elements of this research, </a:t>
            </a:r>
          </a:p>
          <a:p>
            <a:pPr marL="171450" indent="-171450">
              <a:buFont typeface="Arial" panose="020B0604020202020204" pitchFamily="34" charset="0"/>
              <a:buChar char="•"/>
            </a:pPr>
            <a:r>
              <a:rPr lang="en-NZ" dirty="0"/>
              <a:t>Depictions of the umbilical cord in carving </a:t>
            </a:r>
          </a:p>
          <a:p>
            <a:pPr marL="171450" indent="-171450">
              <a:buFont typeface="Arial" panose="020B0604020202020204" pitchFamily="34" charset="0"/>
              <a:buChar char="•"/>
            </a:pPr>
            <a:r>
              <a:rPr lang="en-NZ" dirty="0"/>
              <a:t>Similarities that are seen in the umbilical cord and </a:t>
            </a:r>
            <a:r>
              <a:rPr lang="en-NZ" dirty="0" err="1"/>
              <a:t>taura</a:t>
            </a:r>
            <a:r>
              <a:rPr lang="en-NZ" dirty="0"/>
              <a:t>, or cord/rope, which were said to be used for measuring purposes; this may reveal possible connections to the measurement tool, </a:t>
            </a:r>
            <a:r>
              <a:rPr lang="en-NZ" dirty="0" err="1"/>
              <a:t>rauru</a:t>
            </a:r>
            <a:r>
              <a:rPr lang="en-NZ" dirty="0"/>
              <a:t>. </a:t>
            </a:r>
          </a:p>
          <a:p>
            <a:pPr marL="171450" indent="-171450">
              <a:buFont typeface="Arial" panose="020B0604020202020204" pitchFamily="34" charset="0"/>
              <a:buChar char="•"/>
            </a:pPr>
            <a:endParaRPr lang="en-NZ" dirty="0"/>
          </a:p>
          <a:p>
            <a:r>
              <a:rPr lang="en-NZ" dirty="0"/>
              <a:t>These three major topics are significantly different to each other </a:t>
            </a:r>
          </a:p>
          <a:p>
            <a:r>
              <a:rPr lang="en-NZ" dirty="0"/>
              <a:t>Each unravel different aspects of the word </a:t>
            </a:r>
            <a:r>
              <a:rPr lang="en-NZ" dirty="0" err="1"/>
              <a:t>rauru</a:t>
            </a:r>
            <a:endParaRPr lang="en-NZ" dirty="0"/>
          </a:p>
          <a:p>
            <a:r>
              <a:rPr lang="en-NZ" dirty="0"/>
              <a:t>Helps us to interpret the probability of the measuring rod’s existence. </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16</a:t>
            </a:fld>
            <a:endParaRPr lang="en-NZ"/>
          </a:p>
        </p:txBody>
      </p:sp>
    </p:spTree>
    <p:extLst>
      <p:ext uri="{BB962C8B-B14F-4D97-AF65-F5344CB8AC3E}">
        <p14:creationId xmlns:p14="http://schemas.microsoft.com/office/powerpoint/2010/main" val="2316174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kern="1200" dirty="0">
                <a:solidFill>
                  <a:schemeClr val="tx1"/>
                </a:solidFill>
                <a:effectLst/>
                <a:latin typeface="+mn-lt"/>
                <a:ea typeface="+mn-ea"/>
                <a:cs typeface="+mn-cs"/>
              </a:rPr>
              <a:t>So for our project, we looked back quite far, and in some points of the history, we found major points that suggested Maori were very much a people of science. For example, when we look at their voyage from </a:t>
            </a:r>
            <a:r>
              <a:rPr lang="en-NZ" sz="1200" kern="1200" dirty="0" err="1">
                <a:solidFill>
                  <a:schemeClr val="tx1"/>
                </a:solidFill>
                <a:effectLst/>
                <a:latin typeface="+mn-lt"/>
                <a:ea typeface="+mn-ea"/>
                <a:cs typeface="+mn-cs"/>
              </a:rPr>
              <a:t>Hawaiki</a:t>
            </a:r>
            <a:r>
              <a:rPr lang="en-NZ" sz="1200" kern="1200" dirty="0">
                <a:solidFill>
                  <a:schemeClr val="tx1"/>
                </a:solidFill>
                <a:effectLst/>
                <a:latin typeface="+mn-lt"/>
                <a:ea typeface="+mn-ea"/>
                <a:cs typeface="+mn-cs"/>
              </a:rPr>
              <a:t>, the ancestral Polynesian homeland, they managed to use astronomy and sub-tropical weather systems as their navigational guides. Another example is when they arrived to NZ and had brought over their Polynesian foods, such as the kumara, taro, </a:t>
            </a:r>
            <a:r>
              <a:rPr lang="en-NZ" sz="1200" kern="1200" dirty="0" err="1">
                <a:solidFill>
                  <a:schemeClr val="tx1"/>
                </a:solidFill>
                <a:effectLst/>
                <a:latin typeface="+mn-lt"/>
                <a:ea typeface="+mn-ea"/>
                <a:cs typeface="+mn-cs"/>
              </a:rPr>
              <a:t>ti</a:t>
            </a:r>
            <a:r>
              <a:rPr lang="en-NZ" sz="1200" kern="1200" dirty="0">
                <a:solidFill>
                  <a:schemeClr val="tx1"/>
                </a:solidFill>
                <a:effectLst/>
                <a:latin typeface="+mn-lt"/>
                <a:ea typeface="+mn-ea"/>
                <a:cs typeface="+mn-cs"/>
              </a:rPr>
              <a:t> </a:t>
            </a:r>
            <a:r>
              <a:rPr lang="en-NZ" sz="1200" kern="1200" dirty="0" err="1">
                <a:solidFill>
                  <a:schemeClr val="tx1"/>
                </a:solidFill>
                <a:effectLst/>
                <a:latin typeface="+mn-lt"/>
                <a:ea typeface="+mn-ea"/>
                <a:cs typeface="+mn-cs"/>
              </a:rPr>
              <a:t>poere</a:t>
            </a:r>
            <a:r>
              <a:rPr lang="en-NZ" sz="1200" kern="1200" dirty="0">
                <a:solidFill>
                  <a:schemeClr val="tx1"/>
                </a:solidFill>
                <a:effectLst/>
                <a:latin typeface="+mn-lt"/>
                <a:ea typeface="+mn-ea"/>
                <a:cs typeface="+mn-cs"/>
              </a:rPr>
              <a:t> and yam, they developed sophisticated horticulture techniques to acclimatise these plants to the lower temps of NZ, by heating the soil with stone walls and embers. </a:t>
            </a:r>
          </a:p>
          <a:p>
            <a:r>
              <a:rPr lang="en-NZ" sz="1200" kern="1200" dirty="0">
                <a:solidFill>
                  <a:schemeClr val="tx1"/>
                </a:solidFill>
                <a:effectLst/>
                <a:latin typeface="+mn-lt"/>
                <a:ea typeface="+mn-ea"/>
                <a:cs typeface="+mn-cs"/>
              </a:rPr>
              <a:t>These are just a couple of examples that hint Māori had an excellent, natural sense of science. One particular example that regards their sense of measurement is the Maoris ability to build such strong and durable structures such as the wharenui and the waka. These practices/arts required a high-degree of precision and elements of measurements, which make it seem absolutely necessary for Maori to have a measurement system. But there has been no proof of such a system.</a:t>
            </a:r>
          </a:p>
          <a:p>
            <a:r>
              <a:rPr lang="en-NZ" sz="1200" kern="1200" dirty="0">
                <a:solidFill>
                  <a:schemeClr val="tx1"/>
                </a:solidFill>
                <a:effectLst/>
                <a:latin typeface="+mn-lt"/>
                <a:ea typeface="+mn-ea"/>
                <a:cs typeface="+mn-cs"/>
              </a:rPr>
              <a:t>However, there is an account of one measurement method written by the famous, European ethnographer, Elsdon Best. Best’s work discusses a measuring-tool called the </a:t>
            </a:r>
            <a:r>
              <a:rPr lang="en-NZ" sz="1200" kern="1200" dirty="0" err="1">
                <a:solidFill>
                  <a:schemeClr val="tx1"/>
                </a:solidFill>
                <a:effectLst/>
                <a:latin typeface="+mn-lt"/>
                <a:ea typeface="+mn-ea"/>
                <a:cs typeface="+mn-cs"/>
              </a:rPr>
              <a:t>rauru</a:t>
            </a:r>
            <a:r>
              <a:rPr lang="en-NZ" sz="1200" kern="1200" dirty="0">
                <a:solidFill>
                  <a:schemeClr val="tx1"/>
                </a:solidFill>
                <a:effectLst/>
                <a:latin typeface="+mn-lt"/>
                <a:ea typeface="+mn-ea"/>
                <a:cs typeface="+mn-cs"/>
              </a:rPr>
              <a:t>.</a:t>
            </a:r>
          </a:p>
          <a:p>
            <a:endParaRPr lang="en-NZ"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C0F749D-AF4F-4790-8156-BA6484099301}" type="slidenum">
              <a:rPr lang="en-NZ" smtClean="0"/>
              <a:t>2</a:t>
            </a:fld>
            <a:endParaRPr lang="en-NZ"/>
          </a:p>
        </p:txBody>
      </p:sp>
    </p:spTree>
    <p:extLst>
      <p:ext uri="{BB962C8B-B14F-4D97-AF65-F5344CB8AC3E}">
        <p14:creationId xmlns:p14="http://schemas.microsoft.com/office/powerpoint/2010/main" val="724134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NZ" dirty="0"/>
              <a:t>So basically, when I got here, I was given a pile of 20 documents to look through, which was like the basis of our research. All of these documents were either written by Best, translated by Best or Best had contributed to these documents. So I just </a:t>
            </a:r>
            <a:r>
              <a:rPr lang="en-NZ" dirty="0" err="1"/>
              <a:t>wanna</a:t>
            </a:r>
            <a:r>
              <a:rPr lang="en-NZ" dirty="0"/>
              <a:t> emphasise that this research project was very dependent on Elsdon Best.</a:t>
            </a:r>
          </a:p>
          <a:p>
            <a:pPr marL="0" indent="0">
              <a:buFont typeface="Arial" panose="020B0604020202020204" pitchFamily="34" charset="0"/>
              <a:buNone/>
            </a:pPr>
            <a:r>
              <a:rPr lang="en-NZ" dirty="0"/>
              <a:t>So to sum up Best’s work on Maori measurement, he says that Maori measurement units were derived from the human body, these measures were marked onto a rod, and then this rod would be used as a measuring tool.</a:t>
            </a:r>
          </a:p>
          <a:p>
            <a:pPr marL="0" indent="0">
              <a:buFont typeface="Arial" panose="020B0604020202020204" pitchFamily="34" charset="0"/>
              <a:buNone/>
            </a:pPr>
            <a:r>
              <a:rPr lang="en-NZ" dirty="0"/>
              <a:t>Another important thing to note is that Maori were an oral people, so it has been quite difficult to find written text to contribute to this research project.</a:t>
            </a:r>
          </a:p>
          <a:p>
            <a:pPr marL="0" indent="0">
              <a:buFont typeface="Arial" panose="020B0604020202020204" pitchFamily="34" charset="0"/>
              <a:buNone/>
            </a:pPr>
            <a:r>
              <a:rPr lang="en-NZ" dirty="0"/>
              <a:t>So we had to…</a:t>
            </a:r>
          </a:p>
          <a:p>
            <a:pPr marL="0" indent="0">
              <a:buFont typeface="Arial" panose="020B0604020202020204" pitchFamily="34" charset="0"/>
              <a:buNone/>
            </a:pPr>
            <a:r>
              <a:rPr lang="en-NZ" dirty="0"/>
              <a:t>and we gathered a whole bunch of info on three different topics.</a:t>
            </a:r>
          </a:p>
          <a:p>
            <a:pPr marL="0" indent="0">
              <a:buFont typeface="Arial" panose="020B0604020202020204" pitchFamily="34" charset="0"/>
              <a:buNone/>
            </a:pPr>
            <a:r>
              <a:rPr lang="en-NZ" dirty="0"/>
              <a:t>But just for today, I’m only going to briefly talk about the information that’s directly relevant to the research of measurement. So here it goes!</a:t>
            </a: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3</a:t>
            </a:fld>
            <a:endParaRPr lang="en-NZ"/>
          </a:p>
        </p:txBody>
      </p:sp>
    </p:spTree>
    <p:extLst>
      <p:ext uri="{BB962C8B-B14F-4D97-AF65-F5344CB8AC3E}">
        <p14:creationId xmlns:p14="http://schemas.microsoft.com/office/powerpoint/2010/main" val="2246470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So yeah, before looking into </a:t>
            </a:r>
            <a:r>
              <a:rPr lang="en-NZ" dirty="0" err="1"/>
              <a:t>rauru</a:t>
            </a:r>
            <a:r>
              <a:rPr lang="en-NZ" dirty="0"/>
              <a:t> the measuring tool, I decided to look at these Maori measurement units, which Best states are derived from the human 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 was actually unable to find any info on Maori measurement that wasn’t sourced by Elsdon Best, so instead I started looking at the development of measurement in other indigenous cultures which showed the that human-body measures was not uncommon among primitive man; it was seen in the histories of numerous cultures e.g. Native Americans, Egyptians, Greeks, etc (</a:t>
            </a:r>
            <a:r>
              <a:rPr lang="en-NZ" dirty="0" err="1"/>
              <a:t>Treese</a:t>
            </a:r>
            <a:r>
              <a:rPr lang="en-NZ" dirty="0"/>
              <a:t>, 2018). So it only seemed reasonable to consider the possibility that Māori may have used similar methods.</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So let’s so say these ideas on human body measurement units were true, then these measurement standards were only used locally; each two prototypes of a unit could have been different in size because of the significant variation of body measures across each individual. </a:t>
            </a: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According to Best, to standardise a unit, Maori chose one person, who was usually </a:t>
            </a:r>
            <a:r>
              <a:rPr lang="en-NZ" dirty="0" err="1"/>
              <a:t>rangatira</a:t>
            </a:r>
            <a:r>
              <a:rPr lang="en-NZ" dirty="0"/>
              <a:t>, and their body measurements would be taken and marked onto either a cord or a rod. This measuring-rod was called the </a:t>
            </a:r>
            <a:r>
              <a:rPr lang="en-NZ" dirty="0" err="1"/>
              <a:t>rauru</a:t>
            </a:r>
            <a:r>
              <a:rPr lang="en-NZ"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4</a:t>
            </a:fld>
            <a:endParaRPr lang="en-NZ"/>
          </a:p>
        </p:txBody>
      </p:sp>
    </p:spTree>
    <p:extLst>
      <p:ext uri="{BB962C8B-B14F-4D97-AF65-F5344CB8AC3E}">
        <p14:creationId xmlns:p14="http://schemas.microsoft.com/office/powerpoint/2010/main" val="88721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It is said that </a:t>
            </a:r>
            <a:r>
              <a:rPr lang="en-NZ" dirty="0" err="1"/>
              <a:t>rauru</a:t>
            </a:r>
            <a:r>
              <a:rPr lang="en-NZ" dirty="0"/>
              <a:t> could have been confined to the East Coast region, or even parts of that region. </a:t>
            </a:r>
          </a:p>
          <a:p>
            <a:r>
              <a:rPr lang="en-NZ" dirty="0"/>
              <a:t>Must note that Māori were not a uniform people and that the time period our research is focused on is a time “when there was some diversity occurring from within the broader context of Māori culture”. </a:t>
            </a:r>
          </a:p>
          <a:p>
            <a:r>
              <a:rPr lang="en-NZ" dirty="0"/>
              <a:t>Each tribe had their own dialect, techniques for hunting, fishing and various other activities, their own style for arts, practices and much more. </a:t>
            </a:r>
          </a:p>
          <a:p>
            <a:r>
              <a:rPr lang="en-NZ" dirty="0"/>
              <a:t>Considering this diversity, attempting to highlight some absolute measuring process or technique is unrealistic. A more plausible argument would be that this particular measuring tool could have been an instrument employed by one or few tribes.</a:t>
            </a:r>
          </a:p>
          <a:p>
            <a:r>
              <a:rPr lang="en-NZ" dirty="0"/>
              <a:t>(also explain why there is such a limited amount of knowledge about the artefact)</a:t>
            </a:r>
          </a:p>
          <a:p>
            <a:r>
              <a:rPr lang="en-NZ" dirty="0"/>
              <a:t>Diverse dialect across different iwi would lead to the likely possibility that these human-body measures having no universal terms or names. Following definitions of measurement units were all units obtained from East Coast tribes</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5</a:t>
            </a:fld>
            <a:endParaRPr lang="en-NZ"/>
          </a:p>
        </p:txBody>
      </p:sp>
    </p:spTree>
    <p:extLst>
      <p:ext uri="{BB962C8B-B14F-4D97-AF65-F5344CB8AC3E}">
        <p14:creationId xmlns:p14="http://schemas.microsoft.com/office/powerpoint/2010/main" val="4033880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Names of these units either directly translate or emerge from the Māori names of the particular body parts involved with each unit. E.g. </a:t>
            </a:r>
            <a:r>
              <a:rPr lang="en-NZ" dirty="0" err="1"/>
              <a:t>koiti</a:t>
            </a:r>
            <a:r>
              <a:rPr lang="en-NZ" dirty="0"/>
              <a:t>, </a:t>
            </a:r>
          </a:p>
          <a:p>
            <a:r>
              <a:rPr lang="en-NZ" dirty="0"/>
              <a:t>e.g. </a:t>
            </a:r>
            <a:r>
              <a:rPr lang="en-NZ" dirty="0" err="1"/>
              <a:t>takoto</a:t>
            </a:r>
            <a:r>
              <a:rPr lang="en-NZ" dirty="0"/>
              <a:t> unit is defined as the length of prone body plus that of arm outstretched beyond the head, while the </a:t>
            </a:r>
            <a:r>
              <a:rPr lang="en-NZ" dirty="0" err="1"/>
              <a:t>maori</a:t>
            </a:r>
            <a:r>
              <a:rPr lang="en-NZ" dirty="0"/>
              <a:t> word </a:t>
            </a:r>
            <a:r>
              <a:rPr lang="en-NZ" dirty="0" err="1"/>
              <a:t>takoto</a:t>
            </a:r>
            <a:r>
              <a:rPr lang="en-NZ" dirty="0"/>
              <a:t> translates to ‘to lie down’ </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6</a:t>
            </a:fld>
            <a:endParaRPr lang="en-NZ"/>
          </a:p>
        </p:txBody>
      </p:sp>
    </p:spTree>
    <p:extLst>
      <p:ext uri="{BB962C8B-B14F-4D97-AF65-F5344CB8AC3E}">
        <p14:creationId xmlns:p14="http://schemas.microsoft.com/office/powerpoint/2010/main" val="114265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Names of these units either directly translate or emerge from the Māori names of the particular body parts involved with each unit. E.g. </a:t>
            </a:r>
            <a:r>
              <a:rPr lang="en-NZ" dirty="0" err="1"/>
              <a:t>koiti</a:t>
            </a:r>
            <a:r>
              <a:rPr lang="en-NZ" dirty="0"/>
              <a:t>, </a:t>
            </a:r>
          </a:p>
          <a:p>
            <a:r>
              <a:rPr lang="en-NZ" dirty="0"/>
              <a:t>e.g. </a:t>
            </a:r>
            <a:r>
              <a:rPr lang="en-NZ" dirty="0" err="1"/>
              <a:t>takoto</a:t>
            </a:r>
            <a:r>
              <a:rPr lang="en-NZ" dirty="0"/>
              <a:t> unit is defined as the length of prone body plus that of arm outstretched beyond the head, while the </a:t>
            </a:r>
            <a:r>
              <a:rPr lang="en-NZ" dirty="0" err="1"/>
              <a:t>maori</a:t>
            </a:r>
            <a:r>
              <a:rPr lang="en-NZ" dirty="0"/>
              <a:t> word </a:t>
            </a:r>
            <a:r>
              <a:rPr lang="en-NZ" dirty="0" err="1"/>
              <a:t>takoto</a:t>
            </a:r>
            <a:r>
              <a:rPr lang="en-NZ" dirty="0"/>
              <a:t> translates to ‘to lie down’ </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7</a:t>
            </a:fld>
            <a:endParaRPr lang="en-NZ"/>
          </a:p>
        </p:txBody>
      </p:sp>
    </p:spTree>
    <p:extLst>
      <p:ext uri="{BB962C8B-B14F-4D97-AF65-F5344CB8AC3E}">
        <p14:creationId xmlns:p14="http://schemas.microsoft.com/office/powerpoint/2010/main" val="2201079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Names of these units either directly translate or emerge from the Māori names of the particular body parts involved with each unit. E.g. </a:t>
            </a:r>
            <a:r>
              <a:rPr lang="en-NZ" dirty="0" err="1"/>
              <a:t>koiti</a:t>
            </a:r>
            <a:r>
              <a:rPr lang="en-NZ" dirty="0"/>
              <a:t>, </a:t>
            </a:r>
          </a:p>
          <a:p>
            <a:r>
              <a:rPr lang="en-NZ" dirty="0"/>
              <a:t>e.g. </a:t>
            </a:r>
            <a:r>
              <a:rPr lang="en-NZ" dirty="0" err="1"/>
              <a:t>takoto</a:t>
            </a:r>
            <a:r>
              <a:rPr lang="en-NZ" dirty="0"/>
              <a:t> unit is defined as the length of prone body plus that of arm outstretched beyond the head, while the </a:t>
            </a:r>
            <a:r>
              <a:rPr lang="en-NZ" dirty="0" err="1"/>
              <a:t>maori</a:t>
            </a:r>
            <a:r>
              <a:rPr lang="en-NZ" dirty="0"/>
              <a:t> word </a:t>
            </a:r>
            <a:r>
              <a:rPr lang="en-NZ" dirty="0" err="1"/>
              <a:t>takoto</a:t>
            </a:r>
            <a:r>
              <a:rPr lang="en-NZ" dirty="0"/>
              <a:t> translates to ‘to lie down’ </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8</a:t>
            </a:fld>
            <a:endParaRPr lang="en-NZ"/>
          </a:p>
        </p:txBody>
      </p:sp>
    </p:spTree>
    <p:extLst>
      <p:ext uri="{BB962C8B-B14F-4D97-AF65-F5344CB8AC3E}">
        <p14:creationId xmlns:p14="http://schemas.microsoft.com/office/powerpoint/2010/main" val="2645770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Another interesting fact about the </a:t>
            </a:r>
            <a:r>
              <a:rPr lang="en-NZ" dirty="0" err="1"/>
              <a:t>takoto</a:t>
            </a:r>
            <a:r>
              <a:rPr lang="en-NZ" dirty="0"/>
              <a:t> unit of measurement is that there has been proof that Maori used this method. – On April 27th 1824, Captain Cruise wrote a journal entry which describes a native North Cape chief and approximately 60 of his men coming to Cruise’s ship on two of their war-canoes to measure the ship. Cruise says that… quote.</a:t>
            </a:r>
          </a:p>
          <a:p>
            <a:r>
              <a:rPr lang="en-NZ" dirty="0"/>
              <a:t>Evidence that a measurement method such as the </a:t>
            </a:r>
            <a:r>
              <a:rPr lang="en-NZ" dirty="0" err="1"/>
              <a:t>takoto</a:t>
            </a:r>
            <a:r>
              <a:rPr lang="en-NZ" dirty="0"/>
              <a:t> method was employed by Māori - perhaps it is indeed true that the rest of these units were exercised too.</a:t>
            </a:r>
          </a:p>
          <a:p>
            <a:endParaRPr lang="en-NZ" dirty="0"/>
          </a:p>
        </p:txBody>
      </p:sp>
      <p:sp>
        <p:nvSpPr>
          <p:cNvPr id="4" name="Slide Number Placeholder 3"/>
          <p:cNvSpPr>
            <a:spLocks noGrp="1"/>
          </p:cNvSpPr>
          <p:nvPr>
            <p:ph type="sldNum" sz="quarter" idx="5"/>
          </p:nvPr>
        </p:nvSpPr>
        <p:spPr/>
        <p:txBody>
          <a:bodyPr/>
          <a:lstStyle/>
          <a:p>
            <a:fld id="{2C0F749D-AF4F-4790-8156-BA6484099301}" type="slidenum">
              <a:rPr lang="en-NZ" smtClean="0"/>
              <a:t>9</a:t>
            </a:fld>
            <a:endParaRPr lang="en-NZ"/>
          </a:p>
        </p:txBody>
      </p:sp>
    </p:spTree>
    <p:extLst>
      <p:ext uri="{BB962C8B-B14F-4D97-AF65-F5344CB8AC3E}">
        <p14:creationId xmlns:p14="http://schemas.microsoft.com/office/powerpoint/2010/main" val="588724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3A3C3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86740" y="3010463"/>
            <a:ext cx="6575741" cy="461665"/>
          </a:xfrm>
          <a:prstGeom prst="rect">
            <a:avLst/>
          </a:prstGeom>
        </p:spPr>
        <p:txBody>
          <a:bodyPr wrap="square" lIns="0" tIns="0" rIns="0" bIns="0" anchor="t" anchorCtr="0">
            <a:spAutoFit/>
          </a:bodyPr>
          <a:lstStyle>
            <a:lvl1pPr algn="l">
              <a:lnSpc>
                <a:spcPts val="3600"/>
              </a:lnSpc>
              <a:defRPr sz="2800" b="1" i="0" kern="1200" baseline="0">
                <a:solidFill>
                  <a:schemeClr val="bg1"/>
                </a:solidFill>
                <a:latin typeface="Arial"/>
              </a:defRPr>
            </a:lvl1pPr>
          </a:lstStyle>
          <a:p>
            <a:r>
              <a:rPr lang="mi-NZ"/>
              <a:t>Click to edit Master title style</a:t>
            </a:r>
            <a:endParaRPr lang="en-US"/>
          </a:p>
        </p:txBody>
      </p:sp>
      <p:sp>
        <p:nvSpPr>
          <p:cNvPr id="3" name="Subtitle 2"/>
          <p:cNvSpPr>
            <a:spLocks noGrp="1"/>
          </p:cNvSpPr>
          <p:nvPr>
            <p:ph type="subTitle" idx="1"/>
          </p:nvPr>
        </p:nvSpPr>
        <p:spPr>
          <a:xfrm>
            <a:off x="1286741" y="4931378"/>
            <a:ext cx="6575740" cy="307777"/>
          </a:xfrm>
          <a:prstGeom prst="rect">
            <a:avLst/>
          </a:prstGeom>
        </p:spPr>
        <p:txBody>
          <a:bodyPr lIns="0" tIns="0" rIns="0" bIns="0" anchor="ctr" anchorCtr="0">
            <a:spAutoFit/>
          </a:bodyPr>
          <a:lstStyle>
            <a:lvl1pPr marL="0" indent="0" algn="l">
              <a:lnSpc>
                <a:spcPct val="100000"/>
              </a:lnSpc>
              <a:spcBef>
                <a:spcPts val="0"/>
              </a:spcBef>
              <a:buNone/>
              <a:defRPr sz="2000" b="1" i="0" baseline="0">
                <a:solidFill>
                  <a:srgbClr val="F15A29"/>
                </a:solidFill>
                <a:latin typeface="Arial"/>
              </a:defRPr>
            </a:lvl1pPr>
            <a:lvl2pPr marL="478940" indent="0" algn="ctr">
              <a:buNone/>
              <a:defRPr>
                <a:solidFill>
                  <a:schemeClr val="tx1">
                    <a:tint val="75000"/>
                  </a:schemeClr>
                </a:solidFill>
              </a:defRPr>
            </a:lvl2pPr>
            <a:lvl3pPr marL="957879" indent="0" algn="ctr">
              <a:buNone/>
              <a:defRPr>
                <a:solidFill>
                  <a:schemeClr val="tx1">
                    <a:tint val="75000"/>
                  </a:schemeClr>
                </a:solidFill>
              </a:defRPr>
            </a:lvl3pPr>
            <a:lvl4pPr marL="1436819" indent="0" algn="ctr">
              <a:buNone/>
              <a:defRPr>
                <a:solidFill>
                  <a:schemeClr val="tx1">
                    <a:tint val="75000"/>
                  </a:schemeClr>
                </a:solidFill>
              </a:defRPr>
            </a:lvl4pPr>
            <a:lvl5pPr marL="1915758" indent="0" algn="ctr">
              <a:buNone/>
              <a:defRPr>
                <a:solidFill>
                  <a:schemeClr val="tx1">
                    <a:tint val="75000"/>
                  </a:schemeClr>
                </a:solidFill>
              </a:defRPr>
            </a:lvl5pPr>
            <a:lvl6pPr marL="2394698" indent="0" algn="ctr">
              <a:buNone/>
              <a:defRPr>
                <a:solidFill>
                  <a:schemeClr val="tx1">
                    <a:tint val="75000"/>
                  </a:schemeClr>
                </a:solidFill>
              </a:defRPr>
            </a:lvl6pPr>
            <a:lvl7pPr marL="2873637" indent="0" algn="ctr">
              <a:buNone/>
              <a:defRPr>
                <a:solidFill>
                  <a:schemeClr val="tx1">
                    <a:tint val="75000"/>
                  </a:schemeClr>
                </a:solidFill>
              </a:defRPr>
            </a:lvl7pPr>
            <a:lvl8pPr marL="3352576" indent="0" algn="ctr">
              <a:buNone/>
              <a:defRPr>
                <a:solidFill>
                  <a:schemeClr val="tx1">
                    <a:tint val="75000"/>
                  </a:schemeClr>
                </a:solidFill>
              </a:defRPr>
            </a:lvl8pPr>
            <a:lvl9pPr marL="3831516" indent="0" algn="ctr">
              <a:buNone/>
              <a:defRPr>
                <a:solidFill>
                  <a:schemeClr val="tx1">
                    <a:tint val="75000"/>
                  </a:schemeClr>
                </a:solidFill>
              </a:defRPr>
            </a:lvl9pPr>
          </a:lstStyle>
          <a:p>
            <a:r>
              <a:rPr lang="mi-NZ" dirty="0"/>
              <a:t>Click to edit Master subtitle style</a:t>
            </a:r>
            <a:endParaRPr lang="en-US" dirty="0"/>
          </a:p>
        </p:txBody>
      </p:sp>
      <p:pic>
        <p:nvPicPr>
          <p:cNvPr id="4" name="Picture 3" descr="MSL_PPT_HomeC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4871" y="6092065"/>
            <a:ext cx="1915219" cy="510424"/>
          </a:xfrm>
          <a:prstGeom prst="rect">
            <a:avLst/>
          </a:prstGeom>
        </p:spPr>
      </p:pic>
      <p:pic>
        <p:nvPicPr>
          <p:cNvPr id="7" name="Picture 6" descr="MSL_PPT_Masthead Home_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870041"/>
          </a:xfrm>
          <a:prstGeom prst="rect">
            <a:avLst/>
          </a:prstGeom>
        </p:spPr>
      </p:pic>
      <p:pic>
        <p:nvPicPr>
          <p:cNvPr id="8" name="Picture 7" descr="MSL_PPT_MSL Logo Home Block_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72622" y="0"/>
            <a:ext cx="2571377" cy="2573578"/>
          </a:xfrm>
          <a:prstGeom prst="rect">
            <a:avLst/>
          </a:prstGeom>
        </p:spPr>
      </p:pic>
      <p:sp>
        <p:nvSpPr>
          <p:cNvPr id="14" name="Content Placeholder 13"/>
          <p:cNvSpPr>
            <a:spLocks noGrp="1"/>
          </p:cNvSpPr>
          <p:nvPr>
            <p:ph sz="quarter" idx="10"/>
          </p:nvPr>
        </p:nvSpPr>
        <p:spPr>
          <a:xfrm>
            <a:off x="1286740" y="5247425"/>
            <a:ext cx="6575741" cy="307777"/>
          </a:xfrm>
          <a:prstGeom prst="rect">
            <a:avLst/>
          </a:prstGeom>
        </p:spPr>
        <p:txBody>
          <a:bodyPr wrap="square" lIns="0" tIns="0" rIns="0" bIns="0" anchor="ctr" anchorCtr="0">
            <a:spAutoFit/>
          </a:bodyPr>
          <a:lstStyle>
            <a:lvl1pPr marL="0" indent="0">
              <a:lnSpc>
                <a:spcPct val="100000"/>
              </a:lnSpc>
              <a:spcBef>
                <a:spcPts val="0"/>
              </a:spcBef>
              <a:buFontTx/>
              <a:buNone/>
              <a:defRPr sz="2000" b="0" i="0" baseline="0">
                <a:solidFill>
                  <a:srgbClr val="F15A29"/>
                </a:solidFill>
                <a:latin typeface="Arial"/>
              </a:defRPr>
            </a:lvl1pPr>
            <a:lvl2pPr marL="478939" indent="0">
              <a:spcBef>
                <a:spcPts val="0"/>
              </a:spcBef>
              <a:buFontTx/>
              <a:buNone/>
              <a:defRPr sz="2000" b="0" i="0" baseline="0">
                <a:solidFill>
                  <a:srgbClr val="F15A29"/>
                </a:solidFill>
                <a:latin typeface="Arial"/>
              </a:defRPr>
            </a:lvl2pPr>
            <a:lvl3pPr marL="957880" indent="0">
              <a:spcBef>
                <a:spcPts val="0"/>
              </a:spcBef>
              <a:buFontTx/>
              <a:buNone/>
              <a:defRPr sz="2000" b="0" i="0" baseline="0">
                <a:solidFill>
                  <a:srgbClr val="F15A29"/>
                </a:solidFill>
                <a:latin typeface="Arial"/>
              </a:defRPr>
            </a:lvl3pPr>
            <a:lvl4pPr marL="1436819" indent="0">
              <a:spcBef>
                <a:spcPts val="0"/>
              </a:spcBef>
              <a:buFontTx/>
              <a:buNone/>
              <a:defRPr sz="2000" b="0" i="0" baseline="0">
                <a:solidFill>
                  <a:srgbClr val="F15A29"/>
                </a:solidFill>
                <a:latin typeface="Arial"/>
              </a:defRPr>
            </a:lvl4pPr>
            <a:lvl5pPr marL="1915759" indent="0">
              <a:spcBef>
                <a:spcPts val="0"/>
              </a:spcBef>
              <a:buFontTx/>
              <a:buNone/>
              <a:defRPr sz="2000" b="0" i="0" baseline="0">
                <a:solidFill>
                  <a:srgbClr val="F15A29"/>
                </a:solidFill>
                <a:latin typeface="Arial"/>
              </a:defRPr>
            </a:lvl5pPr>
          </a:lstStyle>
          <a:p>
            <a:pPr lvl="0"/>
            <a:r>
              <a:rPr lang="mi-NZ" dirty="0"/>
              <a:t>Click to edit Master text styles</a:t>
            </a:r>
          </a:p>
        </p:txBody>
      </p:sp>
      <p:sp>
        <p:nvSpPr>
          <p:cNvPr id="15" name="Content Placeholder 13"/>
          <p:cNvSpPr>
            <a:spLocks noGrp="1"/>
          </p:cNvSpPr>
          <p:nvPr>
            <p:ph sz="quarter" idx="11"/>
          </p:nvPr>
        </p:nvSpPr>
        <p:spPr>
          <a:xfrm>
            <a:off x="1286741" y="5637430"/>
            <a:ext cx="6575741" cy="246221"/>
          </a:xfrm>
          <a:prstGeom prst="rect">
            <a:avLst/>
          </a:prstGeom>
        </p:spPr>
        <p:txBody>
          <a:bodyPr wrap="square" lIns="0" tIns="0" rIns="0" bIns="0" anchor="ctr" anchorCtr="0">
            <a:spAutoFit/>
          </a:bodyPr>
          <a:lstStyle>
            <a:lvl1pPr marL="0" indent="0">
              <a:lnSpc>
                <a:spcPct val="100000"/>
              </a:lnSpc>
              <a:spcBef>
                <a:spcPts val="0"/>
              </a:spcBef>
              <a:buFontTx/>
              <a:buNone/>
              <a:defRPr sz="1600" b="0" i="0" baseline="0">
                <a:solidFill>
                  <a:srgbClr val="C8C8C8"/>
                </a:solidFill>
                <a:latin typeface="Arial"/>
              </a:defRPr>
            </a:lvl1pPr>
            <a:lvl2pPr marL="478939" indent="0">
              <a:spcBef>
                <a:spcPts val="0"/>
              </a:spcBef>
              <a:buFontTx/>
              <a:buNone/>
              <a:defRPr sz="2000" b="0" i="0" baseline="0">
                <a:solidFill>
                  <a:srgbClr val="F15A29"/>
                </a:solidFill>
                <a:latin typeface="Arial"/>
              </a:defRPr>
            </a:lvl2pPr>
            <a:lvl3pPr marL="957880" indent="0">
              <a:spcBef>
                <a:spcPts val="0"/>
              </a:spcBef>
              <a:buFontTx/>
              <a:buNone/>
              <a:defRPr sz="2000" b="0" i="0" baseline="0">
                <a:solidFill>
                  <a:srgbClr val="F15A29"/>
                </a:solidFill>
                <a:latin typeface="Arial"/>
              </a:defRPr>
            </a:lvl3pPr>
            <a:lvl4pPr marL="1436819" indent="0">
              <a:spcBef>
                <a:spcPts val="0"/>
              </a:spcBef>
              <a:buFontTx/>
              <a:buNone/>
              <a:defRPr sz="2000" b="0" i="0" baseline="0">
                <a:solidFill>
                  <a:srgbClr val="F15A29"/>
                </a:solidFill>
                <a:latin typeface="Arial"/>
              </a:defRPr>
            </a:lvl4pPr>
            <a:lvl5pPr marL="1915759" indent="0">
              <a:spcBef>
                <a:spcPts val="0"/>
              </a:spcBef>
              <a:buFontTx/>
              <a:buNone/>
              <a:defRPr sz="2000" b="0" i="0" baseline="0">
                <a:solidFill>
                  <a:srgbClr val="F15A29"/>
                </a:solidFill>
                <a:latin typeface="Arial"/>
              </a:defRPr>
            </a:lvl5pPr>
          </a:lstStyle>
          <a:p>
            <a:pPr lvl="0"/>
            <a:r>
              <a:rPr lang="mi-NZ" dirty="0"/>
              <a:t>Click to edit Master text styles</a:t>
            </a:r>
          </a:p>
        </p:txBody>
      </p:sp>
    </p:spTree>
    <p:extLst>
      <p:ext uri="{BB962C8B-B14F-4D97-AF65-F5344CB8AC3E}">
        <p14:creationId xmlns:p14="http://schemas.microsoft.com/office/powerpoint/2010/main" val="211122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2664" y="1139132"/>
            <a:ext cx="7873188" cy="492443"/>
          </a:xfrm>
          <a:prstGeom prst="rect">
            <a:avLst/>
          </a:prstGeom>
        </p:spPr>
        <p:txBody>
          <a:bodyPr lIns="0" tIns="0" rIns="0" bIns="0"/>
          <a:lstStyle>
            <a:lvl1pPr>
              <a:defRPr sz="3200"/>
            </a:lvl1pPr>
          </a:lstStyle>
          <a:p>
            <a:r>
              <a:rPr lang="mi-NZ"/>
              <a:t>Click to edit Master title style</a:t>
            </a:r>
            <a:endParaRPr lang="en-US"/>
          </a:p>
        </p:txBody>
      </p:sp>
      <p:sp>
        <p:nvSpPr>
          <p:cNvPr id="3" name="Content Placeholder 2"/>
          <p:cNvSpPr>
            <a:spLocks noGrp="1"/>
          </p:cNvSpPr>
          <p:nvPr>
            <p:ph idx="1"/>
          </p:nvPr>
        </p:nvSpPr>
        <p:spPr>
          <a:xfrm>
            <a:off x="632664" y="1698423"/>
            <a:ext cx="7873188" cy="2523768"/>
          </a:xfrm>
          <a:prstGeom prst="rect">
            <a:avLst/>
          </a:prstGeom>
        </p:spPr>
        <p:txBody>
          <a:bodyPr lIns="0" tIns="0" rIns="0" bIns="0">
            <a:spAutoFit/>
          </a:bodyPr>
          <a:lstStyle>
            <a:lvl1pPr marL="342900" indent="-342900">
              <a:lnSpc>
                <a:spcPct val="100000"/>
              </a:lnSpc>
              <a:spcBef>
                <a:spcPts val="0"/>
              </a:spcBef>
              <a:spcAft>
                <a:spcPts val="1200"/>
              </a:spcAft>
              <a:buSzPct val="100000"/>
              <a:buFontTx/>
              <a:buBlip>
                <a:blip r:embed="rId2"/>
              </a:buBlip>
              <a:defRPr baseline="0"/>
            </a:lvl1pPr>
            <a:lvl2pPr marL="719138" indent="-360363">
              <a:lnSpc>
                <a:spcPct val="100000"/>
              </a:lnSpc>
              <a:spcBef>
                <a:spcPts val="0"/>
              </a:spcBef>
              <a:spcAft>
                <a:spcPts val="1200"/>
              </a:spcAft>
              <a:buSzPct val="100000"/>
              <a:buFontTx/>
              <a:buBlip>
                <a:blip r:embed="rId3"/>
              </a:buBlip>
              <a:defRPr sz="2000"/>
            </a:lvl2pPr>
            <a:lvl3pPr marL="985838" indent="-266700">
              <a:lnSpc>
                <a:spcPct val="100000"/>
              </a:lnSpc>
              <a:spcBef>
                <a:spcPts val="0"/>
              </a:spcBef>
              <a:spcAft>
                <a:spcPts val="1200"/>
              </a:spcAft>
              <a:defRPr sz="1800" baseline="0"/>
            </a:lvl3pPr>
            <a:lvl4pPr marL="1252538" indent="-266700">
              <a:lnSpc>
                <a:spcPct val="100000"/>
              </a:lnSpc>
              <a:spcBef>
                <a:spcPts val="0"/>
              </a:spcBef>
              <a:spcAft>
                <a:spcPts val="1200"/>
              </a:spcAft>
              <a:defRPr sz="1600"/>
            </a:lvl4pPr>
            <a:lvl5pPr marL="1436688" indent="-184150">
              <a:lnSpc>
                <a:spcPct val="100000"/>
              </a:lnSpc>
              <a:spcBef>
                <a:spcPts val="0"/>
              </a:spcBef>
              <a:spcAft>
                <a:spcPts val="1200"/>
              </a:spcAft>
              <a:defRPr sz="1400"/>
            </a:lvl5pPr>
          </a:lstStyle>
          <a:p>
            <a:pPr lvl="0"/>
            <a:r>
              <a:rPr lang="mi-NZ" dirty="0"/>
              <a:t>Click to edit Master text styles</a:t>
            </a:r>
          </a:p>
          <a:p>
            <a:pPr lvl="0"/>
            <a:r>
              <a:rPr lang="mi-NZ" dirty="0"/>
              <a:t>Level 1</a:t>
            </a:r>
          </a:p>
          <a:p>
            <a:pPr lvl="1"/>
            <a:r>
              <a:rPr lang="mi-NZ" dirty="0"/>
              <a:t>Level 2</a:t>
            </a:r>
          </a:p>
          <a:p>
            <a:pPr lvl="2"/>
            <a:r>
              <a:rPr lang="mi-NZ" dirty="0"/>
              <a:t>Level 3</a:t>
            </a:r>
          </a:p>
          <a:p>
            <a:pPr lvl="3"/>
            <a:r>
              <a:rPr lang="mi-NZ" dirty="0"/>
              <a:t>Level 4</a:t>
            </a:r>
          </a:p>
          <a:p>
            <a:pPr lvl="4"/>
            <a:r>
              <a:rPr lang="mi-NZ" dirty="0"/>
              <a:t>Level 5</a:t>
            </a:r>
          </a:p>
        </p:txBody>
      </p:sp>
    </p:spTree>
    <p:extLst>
      <p:ext uri="{BB962C8B-B14F-4D97-AF65-F5344CB8AC3E}">
        <p14:creationId xmlns:p14="http://schemas.microsoft.com/office/powerpoint/2010/main" val="2766734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ColPR">
    <p:spTree>
      <p:nvGrpSpPr>
        <p:cNvPr id="1" name=""/>
        <p:cNvGrpSpPr/>
        <p:nvPr/>
      </p:nvGrpSpPr>
      <p:grpSpPr>
        <a:xfrm>
          <a:off x="0" y="0"/>
          <a:ext cx="0" cy="0"/>
          <a:chOff x="0" y="0"/>
          <a:chExt cx="0" cy="0"/>
        </a:xfrm>
      </p:grpSpPr>
      <p:sp>
        <p:nvSpPr>
          <p:cNvPr id="2" name="Title 1"/>
          <p:cNvSpPr>
            <a:spLocks noGrp="1"/>
          </p:cNvSpPr>
          <p:nvPr>
            <p:ph type="title"/>
          </p:nvPr>
        </p:nvSpPr>
        <p:spPr>
          <a:xfrm>
            <a:off x="632664" y="1139132"/>
            <a:ext cx="7875537" cy="492443"/>
          </a:xfrm>
          <a:prstGeom prst="rect">
            <a:avLst/>
          </a:prstGeom>
        </p:spPr>
        <p:txBody>
          <a:bodyPr lIns="0" tIns="0" rIns="0" bIns="0"/>
          <a:lstStyle>
            <a:lvl1pPr>
              <a:defRPr sz="3200"/>
            </a:lvl1pPr>
          </a:lstStyle>
          <a:p>
            <a:r>
              <a:rPr lang="mi-NZ"/>
              <a:t>Click to edit Master title style</a:t>
            </a:r>
            <a:endParaRPr lang="en-US"/>
          </a:p>
        </p:txBody>
      </p:sp>
      <p:sp>
        <p:nvSpPr>
          <p:cNvPr id="3" name="Content Placeholder 2"/>
          <p:cNvSpPr>
            <a:spLocks noGrp="1"/>
          </p:cNvSpPr>
          <p:nvPr>
            <p:ph idx="1"/>
          </p:nvPr>
        </p:nvSpPr>
        <p:spPr>
          <a:xfrm>
            <a:off x="632664" y="1698423"/>
            <a:ext cx="3937769" cy="2523768"/>
          </a:xfrm>
          <a:prstGeom prst="rect">
            <a:avLst/>
          </a:prstGeom>
        </p:spPr>
        <p:txBody>
          <a:bodyPr wrap="square" lIns="0" tIns="0" rIns="180000" bIns="0">
            <a:spAutoFit/>
          </a:bodyPr>
          <a:lstStyle>
            <a:lvl1pPr marL="342900" indent="-342900">
              <a:lnSpc>
                <a:spcPct val="100000"/>
              </a:lnSpc>
              <a:spcBef>
                <a:spcPts val="0"/>
              </a:spcBef>
              <a:spcAft>
                <a:spcPts val="1200"/>
              </a:spcAft>
              <a:buSzPct val="100000"/>
              <a:buFontTx/>
              <a:buBlip>
                <a:blip r:embed="rId2"/>
              </a:buBlip>
              <a:defRPr baseline="0"/>
            </a:lvl1pPr>
            <a:lvl2pPr marL="719138" indent="-360363">
              <a:lnSpc>
                <a:spcPct val="100000"/>
              </a:lnSpc>
              <a:spcBef>
                <a:spcPts val="0"/>
              </a:spcBef>
              <a:spcAft>
                <a:spcPts val="1200"/>
              </a:spcAft>
              <a:buSzPct val="100000"/>
              <a:buFontTx/>
              <a:buBlip>
                <a:blip r:embed="rId3"/>
              </a:buBlip>
              <a:defRPr sz="2000"/>
            </a:lvl2pPr>
            <a:lvl3pPr marL="985838" indent="-266700">
              <a:lnSpc>
                <a:spcPct val="100000"/>
              </a:lnSpc>
              <a:spcBef>
                <a:spcPts val="0"/>
              </a:spcBef>
              <a:spcAft>
                <a:spcPts val="1200"/>
              </a:spcAft>
              <a:defRPr sz="1800" baseline="0"/>
            </a:lvl3pPr>
            <a:lvl4pPr marL="1252538" indent="-266700">
              <a:lnSpc>
                <a:spcPct val="100000"/>
              </a:lnSpc>
              <a:spcBef>
                <a:spcPts val="0"/>
              </a:spcBef>
              <a:spcAft>
                <a:spcPts val="1200"/>
              </a:spcAft>
              <a:defRPr sz="1600"/>
            </a:lvl4pPr>
            <a:lvl5pPr marL="1436688" indent="-184150">
              <a:lnSpc>
                <a:spcPct val="100000"/>
              </a:lnSpc>
              <a:spcBef>
                <a:spcPts val="0"/>
              </a:spcBef>
              <a:spcAft>
                <a:spcPts val="1200"/>
              </a:spcAft>
              <a:defRPr sz="1400"/>
            </a:lvl5pPr>
          </a:lstStyle>
          <a:p>
            <a:pPr lvl="0"/>
            <a:r>
              <a:rPr lang="mi-NZ" dirty="0"/>
              <a:t>Click to edit Master text styles</a:t>
            </a:r>
          </a:p>
          <a:p>
            <a:pPr lvl="0"/>
            <a:r>
              <a:rPr lang="mi-NZ" dirty="0"/>
              <a:t>Level 1</a:t>
            </a:r>
          </a:p>
          <a:p>
            <a:pPr lvl="1"/>
            <a:r>
              <a:rPr lang="mi-NZ" dirty="0"/>
              <a:t>Level 2</a:t>
            </a:r>
          </a:p>
          <a:p>
            <a:pPr lvl="2"/>
            <a:r>
              <a:rPr lang="mi-NZ" dirty="0"/>
              <a:t>Level 3</a:t>
            </a:r>
          </a:p>
          <a:p>
            <a:pPr lvl="3"/>
            <a:r>
              <a:rPr lang="mi-NZ" dirty="0"/>
              <a:t>Level 4</a:t>
            </a:r>
          </a:p>
          <a:p>
            <a:pPr lvl="4"/>
            <a:r>
              <a:rPr lang="mi-NZ" dirty="0"/>
              <a:t>Level 5</a:t>
            </a:r>
          </a:p>
        </p:txBody>
      </p:sp>
      <p:sp>
        <p:nvSpPr>
          <p:cNvPr id="5" name="Picture Placeholder 4"/>
          <p:cNvSpPr>
            <a:spLocks noGrp="1"/>
          </p:cNvSpPr>
          <p:nvPr>
            <p:ph type="pic" sz="quarter" idx="10"/>
          </p:nvPr>
        </p:nvSpPr>
        <p:spPr>
          <a:xfrm>
            <a:off x="4570432" y="1698422"/>
            <a:ext cx="3937769" cy="4693743"/>
          </a:xfrm>
          <a:prstGeom prst="rect">
            <a:avLst/>
          </a:prstGeom>
        </p:spPr>
        <p:txBody>
          <a:bodyPr vert="horz" lIns="0" tIns="0" rIns="0" bIns="0"/>
          <a:lstStyle/>
          <a:p>
            <a:endParaRPr lang="en-US"/>
          </a:p>
        </p:txBody>
      </p:sp>
    </p:spTree>
    <p:extLst>
      <p:ext uri="{BB962C8B-B14F-4D97-AF65-F5344CB8AC3E}">
        <p14:creationId xmlns:p14="http://schemas.microsoft.com/office/powerpoint/2010/main" val="155991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ColPL">
    <p:spTree>
      <p:nvGrpSpPr>
        <p:cNvPr id="1" name=""/>
        <p:cNvGrpSpPr/>
        <p:nvPr/>
      </p:nvGrpSpPr>
      <p:grpSpPr>
        <a:xfrm>
          <a:off x="0" y="0"/>
          <a:ext cx="0" cy="0"/>
          <a:chOff x="0" y="0"/>
          <a:chExt cx="0" cy="0"/>
        </a:xfrm>
      </p:grpSpPr>
      <p:sp>
        <p:nvSpPr>
          <p:cNvPr id="2" name="Title 1"/>
          <p:cNvSpPr>
            <a:spLocks noGrp="1"/>
          </p:cNvSpPr>
          <p:nvPr>
            <p:ph type="title"/>
          </p:nvPr>
        </p:nvSpPr>
        <p:spPr>
          <a:xfrm>
            <a:off x="632664" y="1139132"/>
            <a:ext cx="7875537" cy="492443"/>
          </a:xfrm>
          <a:prstGeom prst="rect">
            <a:avLst/>
          </a:prstGeom>
        </p:spPr>
        <p:txBody>
          <a:bodyPr lIns="0" tIns="0" rIns="0" bIns="0"/>
          <a:lstStyle>
            <a:lvl1pPr>
              <a:defRPr sz="3200"/>
            </a:lvl1pPr>
          </a:lstStyle>
          <a:p>
            <a:r>
              <a:rPr lang="mi-NZ"/>
              <a:t>Click to edit Master title style</a:t>
            </a:r>
            <a:endParaRPr lang="en-US"/>
          </a:p>
        </p:txBody>
      </p:sp>
      <p:sp>
        <p:nvSpPr>
          <p:cNvPr id="3" name="Content Placeholder 2"/>
          <p:cNvSpPr>
            <a:spLocks noGrp="1"/>
          </p:cNvSpPr>
          <p:nvPr>
            <p:ph idx="1"/>
          </p:nvPr>
        </p:nvSpPr>
        <p:spPr>
          <a:xfrm>
            <a:off x="4570432" y="1698422"/>
            <a:ext cx="3937769" cy="2523768"/>
          </a:xfrm>
          <a:prstGeom prst="rect">
            <a:avLst/>
          </a:prstGeom>
        </p:spPr>
        <p:txBody>
          <a:bodyPr wrap="square" lIns="180000" tIns="0" rIns="0" bIns="0">
            <a:spAutoFit/>
          </a:bodyPr>
          <a:lstStyle>
            <a:lvl1pPr marL="342900" indent="-342900">
              <a:lnSpc>
                <a:spcPct val="100000"/>
              </a:lnSpc>
              <a:spcBef>
                <a:spcPts val="0"/>
              </a:spcBef>
              <a:spcAft>
                <a:spcPts val="1200"/>
              </a:spcAft>
              <a:buSzPct val="100000"/>
              <a:buFontTx/>
              <a:buBlip>
                <a:blip r:embed="rId2"/>
              </a:buBlip>
              <a:defRPr baseline="0"/>
            </a:lvl1pPr>
            <a:lvl2pPr marL="719138" indent="-360363">
              <a:lnSpc>
                <a:spcPct val="100000"/>
              </a:lnSpc>
              <a:spcBef>
                <a:spcPts val="0"/>
              </a:spcBef>
              <a:spcAft>
                <a:spcPts val="1200"/>
              </a:spcAft>
              <a:buSzPct val="100000"/>
              <a:buFontTx/>
              <a:buBlip>
                <a:blip r:embed="rId3"/>
              </a:buBlip>
              <a:defRPr sz="2000"/>
            </a:lvl2pPr>
            <a:lvl3pPr marL="985838" indent="-266700">
              <a:lnSpc>
                <a:spcPct val="100000"/>
              </a:lnSpc>
              <a:spcBef>
                <a:spcPts val="0"/>
              </a:spcBef>
              <a:spcAft>
                <a:spcPts val="1200"/>
              </a:spcAft>
              <a:defRPr sz="1800" baseline="0"/>
            </a:lvl3pPr>
            <a:lvl4pPr marL="1252538" indent="-266700">
              <a:lnSpc>
                <a:spcPct val="100000"/>
              </a:lnSpc>
              <a:spcBef>
                <a:spcPts val="0"/>
              </a:spcBef>
              <a:spcAft>
                <a:spcPts val="1200"/>
              </a:spcAft>
              <a:defRPr sz="1600"/>
            </a:lvl4pPr>
            <a:lvl5pPr marL="1436688" indent="-184150">
              <a:lnSpc>
                <a:spcPct val="100000"/>
              </a:lnSpc>
              <a:spcBef>
                <a:spcPts val="0"/>
              </a:spcBef>
              <a:spcAft>
                <a:spcPts val="1200"/>
              </a:spcAft>
              <a:defRPr sz="1400"/>
            </a:lvl5pPr>
          </a:lstStyle>
          <a:p>
            <a:pPr lvl="0"/>
            <a:r>
              <a:rPr lang="mi-NZ" dirty="0"/>
              <a:t>Click to edit Master text styles</a:t>
            </a:r>
          </a:p>
          <a:p>
            <a:pPr lvl="0"/>
            <a:r>
              <a:rPr lang="mi-NZ" dirty="0"/>
              <a:t>Level 1</a:t>
            </a:r>
          </a:p>
          <a:p>
            <a:pPr lvl="1"/>
            <a:r>
              <a:rPr lang="mi-NZ" dirty="0"/>
              <a:t>Level 2</a:t>
            </a:r>
          </a:p>
          <a:p>
            <a:pPr lvl="2"/>
            <a:r>
              <a:rPr lang="mi-NZ" dirty="0"/>
              <a:t>Level 3</a:t>
            </a:r>
          </a:p>
          <a:p>
            <a:pPr lvl="3"/>
            <a:r>
              <a:rPr lang="mi-NZ" dirty="0"/>
              <a:t>Level 4</a:t>
            </a:r>
          </a:p>
          <a:p>
            <a:pPr lvl="4"/>
            <a:r>
              <a:rPr lang="mi-NZ" dirty="0"/>
              <a:t>Level 5</a:t>
            </a:r>
          </a:p>
        </p:txBody>
      </p:sp>
      <p:sp>
        <p:nvSpPr>
          <p:cNvPr id="5" name="Picture Placeholder 4"/>
          <p:cNvSpPr>
            <a:spLocks noGrp="1"/>
          </p:cNvSpPr>
          <p:nvPr>
            <p:ph type="pic" sz="quarter" idx="10"/>
          </p:nvPr>
        </p:nvSpPr>
        <p:spPr>
          <a:xfrm>
            <a:off x="632663" y="1698422"/>
            <a:ext cx="3937769" cy="4693743"/>
          </a:xfrm>
          <a:prstGeom prst="rect">
            <a:avLst/>
          </a:prstGeom>
        </p:spPr>
        <p:txBody>
          <a:bodyPr vert="horz" lIns="0" tIns="0" rIns="0" bIns="0"/>
          <a:lstStyle/>
          <a:p>
            <a:endParaRPr lang="en-US"/>
          </a:p>
        </p:txBody>
      </p:sp>
    </p:spTree>
    <p:extLst>
      <p:ext uri="{BB962C8B-B14F-4D97-AF65-F5344CB8AC3E}">
        <p14:creationId xmlns:p14="http://schemas.microsoft.com/office/powerpoint/2010/main" val="3695627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hot">
    <p:spTree>
      <p:nvGrpSpPr>
        <p:cNvPr id="1" name=""/>
        <p:cNvGrpSpPr/>
        <p:nvPr/>
      </p:nvGrpSpPr>
      <p:grpSpPr>
        <a:xfrm>
          <a:off x="0" y="0"/>
          <a:ext cx="0" cy="0"/>
          <a:chOff x="0" y="0"/>
          <a:chExt cx="0" cy="0"/>
        </a:xfrm>
      </p:grpSpPr>
      <p:sp>
        <p:nvSpPr>
          <p:cNvPr id="2" name="Title 1"/>
          <p:cNvSpPr>
            <a:spLocks noGrp="1"/>
          </p:cNvSpPr>
          <p:nvPr>
            <p:ph type="title"/>
          </p:nvPr>
        </p:nvSpPr>
        <p:spPr>
          <a:xfrm>
            <a:off x="632664" y="1139132"/>
            <a:ext cx="7875537" cy="492443"/>
          </a:xfrm>
          <a:prstGeom prst="rect">
            <a:avLst/>
          </a:prstGeom>
        </p:spPr>
        <p:txBody>
          <a:bodyPr lIns="0" tIns="0" rIns="0" bIns="0"/>
          <a:lstStyle>
            <a:lvl1pPr>
              <a:defRPr sz="3200"/>
            </a:lvl1pPr>
          </a:lstStyle>
          <a:p>
            <a:r>
              <a:rPr lang="mi-NZ"/>
              <a:t>Click to edit Master title style</a:t>
            </a:r>
            <a:endParaRPr lang="en-US"/>
          </a:p>
        </p:txBody>
      </p:sp>
      <p:sp>
        <p:nvSpPr>
          <p:cNvPr id="5" name="Picture Placeholder 4"/>
          <p:cNvSpPr>
            <a:spLocks noGrp="1"/>
          </p:cNvSpPr>
          <p:nvPr>
            <p:ph type="pic" sz="quarter" idx="10"/>
          </p:nvPr>
        </p:nvSpPr>
        <p:spPr>
          <a:xfrm>
            <a:off x="632663" y="1698422"/>
            <a:ext cx="7875538" cy="4693743"/>
          </a:xfrm>
          <a:prstGeom prst="rect">
            <a:avLst/>
          </a:prstGeom>
        </p:spPr>
        <p:txBody>
          <a:bodyPr vert="horz" lIns="0" tIns="0" rIns="0" bIns="0"/>
          <a:lstStyle/>
          <a:p>
            <a:endParaRPr lang="en-US"/>
          </a:p>
        </p:txBody>
      </p:sp>
    </p:spTree>
    <p:extLst>
      <p:ext uri="{BB962C8B-B14F-4D97-AF65-F5344CB8AC3E}">
        <p14:creationId xmlns:p14="http://schemas.microsoft.com/office/powerpoint/2010/main" val="3300954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048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gnoff Slide">
    <p:bg>
      <p:bgPr>
        <a:solidFill>
          <a:srgbClr val="3A3C39"/>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86740" y="3010463"/>
            <a:ext cx="6575741" cy="461665"/>
          </a:xfrm>
          <a:prstGeom prst="rect">
            <a:avLst/>
          </a:prstGeom>
        </p:spPr>
        <p:txBody>
          <a:bodyPr wrap="square" lIns="0" tIns="0" rIns="0" bIns="0" anchor="t" anchorCtr="0">
            <a:spAutoFit/>
          </a:bodyPr>
          <a:lstStyle>
            <a:lvl1pPr algn="l">
              <a:lnSpc>
                <a:spcPts val="3600"/>
              </a:lnSpc>
              <a:defRPr sz="2800" b="0" i="0" kern="1200" baseline="0">
                <a:solidFill>
                  <a:schemeClr val="bg1"/>
                </a:solidFill>
                <a:latin typeface="Arial"/>
              </a:defRPr>
            </a:lvl1pPr>
          </a:lstStyle>
          <a:p>
            <a:r>
              <a:rPr lang="mi-NZ"/>
              <a:t>Click to edit Master title style</a:t>
            </a:r>
            <a:endParaRPr lang="en-US"/>
          </a:p>
        </p:txBody>
      </p:sp>
      <p:pic>
        <p:nvPicPr>
          <p:cNvPr id="4" name="Picture 3" descr="MSL_PPT_HomeCI.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4871" y="6092065"/>
            <a:ext cx="1915219" cy="510424"/>
          </a:xfrm>
          <a:prstGeom prst="rect">
            <a:avLst/>
          </a:prstGeom>
        </p:spPr>
      </p:pic>
      <p:pic>
        <p:nvPicPr>
          <p:cNvPr id="7" name="Picture 6" descr="MSL_PPT_Masthead Home_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870041"/>
          </a:xfrm>
          <a:prstGeom prst="rect">
            <a:avLst/>
          </a:prstGeom>
        </p:spPr>
      </p:pic>
      <p:pic>
        <p:nvPicPr>
          <p:cNvPr id="8" name="Picture 7" descr="MSL_PPT_MSL Logo Home Block_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72622" y="0"/>
            <a:ext cx="2571377" cy="2573578"/>
          </a:xfrm>
          <a:prstGeom prst="rect">
            <a:avLst/>
          </a:prstGeom>
        </p:spPr>
      </p:pic>
      <p:sp>
        <p:nvSpPr>
          <p:cNvPr id="14" name="Content Placeholder 13"/>
          <p:cNvSpPr>
            <a:spLocks noGrp="1"/>
          </p:cNvSpPr>
          <p:nvPr>
            <p:ph sz="quarter" idx="10"/>
          </p:nvPr>
        </p:nvSpPr>
        <p:spPr>
          <a:xfrm>
            <a:off x="1286738" y="3502847"/>
            <a:ext cx="6575741" cy="307777"/>
          </a:xfrm>
          <a:prstGeom prst="rect">
            <a:avLst/>
          </a:prstGeom>
        </p:spPr>
        <p:txBody>
          <a:bodyPr wrap="square" lIns="0" tIns="0" rIns="0" bIns="0" anchor="ctr" anchorCtr="0">
            <a:spAutoFit/>
          </a:bodyPr>
          <a:lstStyle>
            <a:lvl1pPr marL="0" indent="0">
              <a:lnSpc>
                <a:spcPct val="100000"/>
              </a:lnSpc>
              <a:spcBef>
                <a:spcPts val="0"/>
              </a:spcBef>
              <a:buFontTx/>
              <a:buNone/>
              <a:defRPr sz="2000" b="0" i="0" baseline="0">
                <a:solidFill>
                  <a:srgbClr val="F15A29"/>
                </a:solidFill>
                <a:latin typeface="Arial"/>
              </a:defRPr>
            </a:lvl1pPr>
            <a:lvl2pPr marL="478939" indent="0">
              <a:spcBef>
                <a:spcPts val="0"/>
              </a:spcBef>
              <a:buFontTx/>
              <a:buNone/>
              <a:defRPr sz="2000" b="0" i="0" baseline="0">
                <a:solidFill>
                  <a:srgbClr val="F15A29"/>
                </a:solidFill>
                <a:latin typeface="Arial"/>
              </a:defRPr>
            </a:lvl2pPr>
            <a:lvl3pPr marL="957880" indent="0">
              <a:spcBef>
                <a:spcPts val="0"/>
              </a:spcBef>
              <a:buFontTx/>
              <a:buNone/>
              <a:defRPr sz="2000" b="0" i="0" baseline="0">
                <a:solidFill>
                  <a:srgbClr val="F15A29"/>
                </a:solidFill>
                <a:latin typeface="Arial"/>
              </a:defRPr>
            </a:lvl3pPr>
            <a:lvl4pPr marL="1436819" indent="0">
              <a:spcBef>
                <a:spcPts val="0"/>
              </a:spcBef>
              <a:buFontTx/>
              <a:buNone/>
              <a:defRPr sz="2000" b="0" i="0" baseline="0">
                <a:solidFill>
                  <a:srgbClr val="F15A29"/>
                </a:solidFill>
                <a:latin typeface="Arial"/>
              </a:defRPr>
            </a:lvl4pPr>
            <a:lvl5pPr marL="1915759" indent="0">
              <a:spcBef>
                <a:spcPts val="0"/>
              </a:spcBef>
              <a:buFontTx/>
              <a:buNone/>
              <a:defRPr sz="2000" b="0" i="0" baseline="0">
                <a:solidFill>
                  <a:srgbClr val="F15A29"/>
                </a:solidFill>
                <a:latin typeface="Arial"/>
              </a:defRPr>
            </a:lvl5pPr>
          </a:lstStyle>
          <a:p>
            <a:pPr lvl="0"/>
            <a:r>
              <a:rPr lang="mi-NZ" dirty="0"/>
              <a:t>Click to edit Master text styles</a:t>
            </a:r>
          </a:p>
        </p:txBody>
      </p:sp>
      <p:sp>
        <p:nvSpPr>
          <p:cNvPr id="15" name="Content Placeholder 13"/>
          <p:cNvSpPr>
            <a:spLocks noGrp="1"/>
          </p:cNvSpPr>
          <p:nvPr>
            <p:ph sz="quarter" idx="11"/>
          </p:nvPr>
        </p:nvSpPr>
        <p:spPr>
          <a:xfrm>
            <a:off x="1286740" y="4755722"/>
            <a:ext cx="6575741" cy="246221"/>
          </a:xfrm>
          <a:prstGeom prst="rect">
            <a:avLst/>
          </a:prstGeom>
        </p:spPr>
        <p:txBody>
          <a:bodyPr wrap="square" lIns="0" tIns="0" rIns="0" bIns="0" anchor="ctr" anchorCtr="0">
            <a:spAutoFit/>
          </a:bodyPr>
          <a:lstStyle>
            <a:lvl1pPr marL="0" indent="0">
              <a:lnSpc>
                <a:spcPct val="100000"/>
              </a:lnSpc>
              <a:spcBef>
                <a:spcPts val="0"/>
              </a:spcBef>
              <a:buFontTx/>
              <a:buNone/>
              <a:defRPr sz="1600" b="1" i="0" baseline="0">
                <a:solidFill>
                  <a:srgbClr val="F15A29"/>
                </a:solidFill>
                <a:latin typeface="Arial"/>
              </a:defRPr>
            </a:lvl1pPr>
            <a:lvl2pPr marL="478939" indent="0">
              <a:spcBef>
                <a:spcPts val="0"/>
              </a:spcBef>
              <a:buFontTx/>
              <a:buNone/>
              <a:defRPr sz="2000" b="0" i="0" baseline="0">
                <a:solidFill>
                  <a:srgbClr val="F15A29"/>
                </a:solidFill>
                <a:latin typeface="Arial"/>
              </a:defRPr>
            </a:lvl2pPr>
            <a:lvl3pPr marL="957880" indent="0">
              <a:spcBef>
                <a:spcPts val="0"/>
              </a:spcBef>
              <a:buFontTx/>
              <a:buNone/>
              <a:defRPr sz="2000" b="0" i="0" baseline="0">
                <a:solidFill>
                  <a:srgbClr val="F15A29"/>
                </a:solidFill>
                <a:latin typeface="Arial"/>
              </a:defRPr>
            </a:lvl3pPr>
            <a:lvl4pPr marL="1436819" indent="0">
              <a:spcBef>
                <a:spcPts val="0"/>
              </a:spcBef>
              <a:buFontTx/>
              <a:buNone/>
              <a:defRPr sz="2000" b="0" i="0" baseline="0">
                <a:solidFill>
                  <a:srgbClr val="F15A29"/>
                </a:solidFill>
                <a:latin typeface="Arial"/>
              </a:defRPr>
            </a:lvl4pPr>
            <a:lvl5pPr marL="1915759" indent="0">
              <a:spcBef>
                <a:spcPts val="0"/>
              </a:spcBef>
              <a:buFontTx/>
              <a:buNone/>
              <a:defRPr sz="2000" b="0" i="0" baseline="0">
                <a:solidFill>
                  <a:srgbClr val="F15A29"/>
                </a:solidFill>
                <a:latin typeface="Arial"/>
              </a:defRPr>
            </a:lvl5pPr>
          </a:lstStyle>
          <a:p>
            <a:pPr lvl="0"/>
            <a:r>
              <a:rPr lang="mi-NZ" dirty="0"/>
              <a:t>Click to edit Master text styles</a:t>
            </a:r>
          </a:p>
        </p:txBody>
      </p:sp>
    </p:spTree>
    <p:extLst>
      <p:ext uri="{BB962C8B-B14F-4D97-AF65-F5344CB8AC3E}">
        <p14:creationId xmlns:p14="http://schemas.microsoft.com/office/powerpoint/2010/main" val="1958222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MSL_PPT_Masthead Internal_3.jpg"/>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857183"/>
          </a:xfrm>
          <a:prstGeom prst="rect">
            <a:avLst/>
          </a:prstGeom>
        </p:spPr>
      </p:pic>
    </p:spTree>
    <p:extLst>
      <p:ext uri="{BB962C8B-B14F-4D97-AF65-F5344CB8AC3E}">
        <p14:creationId xmlns:p14="http://schemas.microsoft.com/office/powerpoint/2010/main" val="2484429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5" r:id="rId6"/>
    <p:sldLayoutId id="2147483659" r:id="rId7"/>
  </p:sldLayoutIdLst>
  <p:txStyles>
    <p:titleStyle>
      <a:lvl1pPr algn="l" defTabSz="478940" rtl="0" eaLnBrk="1" latinLnBrk="0" hangingPunct="1">
        <a:spcBef>
          <a:spcPct val="0"/>
        </a:spcBef>
        <a:spcAft>
          <a:spcPts val="0"/>
        </a:spcAft>
        <a:buNone/>
        <a:defRPr sz="3600" b="1" i="0" kern="1200" baseline="0">
          <a:solidFill>
            <a:srgbClr val="F15A29"/>
          </a:solidFill>
          <a:latin typeface="Arial"/>
          <a:ea typeface="+mj-ea"/>
          <a:cs typeface="+mj-cs"/>
        </a:defRPr>
      </a:lvl1pPr>
    </p:titleStyle>
    <p:bodyStyle>
      <a:lvl1pPr marL="0" indent="0" algn="l" defTabSz="478940" rtl="0" eaLnBrk="1" latinLnBrk="0" hangingPunct="1">
        <a:lnSpc>
          <a:spcPts val="2800"/>
        </a:lnSpc>
        <a:spcBef>
          <a:spcPts val="0"/>
        </a:spcBef>
        <a:buFontTx/>
        <a:buNone/>
        <a:defRPr sz="2000" kern="1200" baseline="0">
          <a:solidFill>
            <a:schemeClr val="tx1"/>
          </a:solidFill>
          <a:latin typeface="Arial"/>
          <a:ea typeface="+mn-ea"/>
          <a:cs typeface="+mn-cs"/>
        </a:defRPr>
      </a:lvl1pPr>
      <a:lvl2pPr marL="778276" indent="-299337" algn="l" defTabSz="478940" rtl="0" eaLnBrk="1" latinLnBrk="0" hangingPunct="1">
        <a:spcBef>
          <a:spcPct val="20000"/>
        </a:spcBef>
        <a:buFont typeface="Arial"/>
        <a:buChar char="–"/>
        <a:defRPr sz="2900" kern="1200">
          <a:solidFill>
            <a:schemeClr val="tx1"/>
          </a:solidFill>
          <a:latin typeface="+mn-lt"/>
          <a:ea typeface="+mn-ea"/>
          <a:cs typeface="+mn-cs"/>
        </a:defRPr>
      </a:lvl2pPr>
      <a:lvl3pPr marL="1197349" indent="-239469" algn="l" defTabSz="478940" rtl="0" eaLnBrk="1" latinLnBrk="0" hangingPunct="1">
        <a:spcBef>
          <a:spcPct val="20000"/>
        </a:spcBef>
        <a:buFont typeface="Arial"/>
        <a:buChar char="•"/>
        <a:defRPr sz="2500" kern="1200">
          <a:solidFill>
            <a:schemeClr val="tx1"/>
          </a:solidFill>
          <a:latin typeface="+mn-lt"/>
          <a:ea typeface="+mn-ea"/>
          <a:cs typeface="+mn-cs"/>
        </a:defRPr>
      </a:lvl3pPr>
      <a:lvl4pPr marL="1676288" indent="-239469" algn="l" defTabSz="478940" rtl="0" eaLnBrk="1" latinLnBrk="0" hangingPunct="1">
        <a:spcBef>
          <a:spcPct val="20000"/>
        </a:spcBef>
        <a:buFont typeface="Arial"/>
        <a:buChar char="–"/>
        <a:defRPr sz="2100" kern="1200">
          <a:solidFill>
            <a:schemeClr val="tx1"/>
          </a:solidFill>
          <a:latin typeface="+mn-lt"/>
          <a:ea typeface="+mn-ea"/>
          <a:cs typeface="+mn-cs"/>
        </a:defRPr>
      </a:lvl4pPr>
      <a:lvl5pPr marL="2155228" indent="-239469" algn="l" defTabSz="478940" rtl="0" eaLnBrk="1" latinLnBrk="0" hangingPunct="1">
        <a:spcBef>
          <a:spcPct val="20000"/>
        </a:spcBef>
        <a:buFont typeface="Arial"/>
        <a:buChar char="»"/>
        <a:defRPr sz="2100" kern="1200">
          <a:solidFill>
            <a:schemeClr val="tx1"/>
          </a:solidFill>
          <a:latin typeface="+mn-lt"/>
          <a:ea typeface="+mn-ea"/>
          <a:cs typeface="+mn-cs"/>
        </a:defRPr>
      </a:lvl5pPr>
      <a:lvl6pPr marL="2634167" indent="-239469" algn="l" defTabSz="478940" rtl="0" eaLnBrk="1" latinLnBrk="0" hangingPunct="1">
        <a:spcBef>
          <a:spcPct val="20000"/>
        </a:spcBef>
        <a:buFont typeface="Arial"/>
        <a:buChar char="•"/>
        <a:defRPr sz="2100" kern="1200">
          <a:solidFill>
            <a:schemeClr val="tx1"/>
          </a:solidFill>
          <a:latin typeface="+mn-lt"/>
          <a:ea typeface="+mn-ea"/>
          <a:cs typeface="+mn-cs"/>
        </a:defRPr>
      </a:lvl6pPr>
      <a:lvl7pPr marL="3113107" indent="-239469" algn="l" defTabSz="478940" rtl="0" eaLnBrk="1" latinLnBrk="0" hangingPunct="1">
        <a:spcBef>
          <a:spcPct val="20000"/>
        </a:spcBef>
        <a:buFont typeface="Arial"/>
        <a:buChar char="•"/>
        <a:defRPr sz="2100" kern="1200">
          <a:solidFill>
            <a:schemeClr val="tx1"/>
          </a:solidFill>
          <a:latin typeface="+mn-lt"/>
          <a:ea typeface="+mn-ea"/>
          <a:cs typeface="+mn-cs"/>
        </a:defRPr>
      </a:lvl7pPr>
      <a:lvl8pPr marL="3592047" indent="-239469" algn="l" defTabSz="478940" rtl="0" eaLnBrk="1" latinLnBrk="0" hangingPunct="1">
        <a:spcBef>
          <a:spcPct val="20000"/>
        </a:spcBef>
        <a:buFont typeface="Arial"/>
        <a:buChar char="•"/>
        <a:defRPr sz="2100" kern="1200">
          <a:solidFill>
            <a:schemeClr val="tx1"/>
          </a:solidFill>
          <a:latin typeface="+mn-lt"/>
          <a:ea typeface="+mn-ea"/>
          <a:cs typeface="+mn-cs"/>
        </a:defRPr>
      </a:lvl8pPr>
      <a:lvl9pPr marL="4070986" indent="-239469" algn="l" defTabSz="478940" rtl="0" eaLnBrk="1" latinLnBrk="0" hangingPunct="1">
        <a:spcBef>
          <a:spcPct val="20000"/>
        </a:spcBef>
        <a:buFont typeface="Arial"/>
        <a:buChar char="•"/>
        <a:defRPr sz="2100" kern="1200">
          <a:solidFill>
            <a:schemeClr val="tx1"/>
          </a:solidFill>
          <a:latin typeface="+mn-lt"/>
          <a:ea typeface="+mn-ea"/>
          <a:cs typeface="+mn-cs"/>
        </a:defRPr>
      </a:lvl9pPr>
    </p:bodyStyle>
    <p:otherStyle>
      <a:defPPr>
        <a:defRPr lang="en-US"/>
      </a:defPPr>
      <a:lvl1pPr marL="0" algn="l" defTabSz="478940" rtl="0" eaLnBrk="1" latinLnBrk="0" hangingPunct="1">
        <a:defRPr sz="1900" kern="1200">
          <a:solidFill>
            <a:schemeClr val="tx1"/>
          </a:solidFill>
          <a:latin typeface="+mn-lt"/>
          <a:ea typeface="+mn-ea"/>
          <a:cs typeface="+mn-cs"/>
        </a:defRPr>
      </a:lvl1pPr>
      <a:lvl2pPr marL="478940" algn="l" defTabSz="478940" rtl="0" eaLnBrk="1" latinLnBrk="0" hangingPunct="1">
        <a:defRPr sz="1900" kern="1200">
          <a:solidFill>
            <a:schemeClr val="tx1"/>
          </a:solidFill>
          <a:latin typeface="+mn-lt"/>
          <a:ea typeface="+mn-ea"/>
          <a:cs typeface="+mn-cs"/>
        </a:defRPr>
      </a:lvl2pPr>
      <a:lvl3pPr marL="957879" algn="l" defTabSz="478940" rtl="0" eaLnBrk="1" latinLnBrk="0" hangingPunct="1">
        <a:defRPr sz="1900" kern="1200">
          <a:solidFill>
            <a:schemeClr val="tx1"/>
          </a:solidFill>
          <a:latin typeface="+mn-lt"/>
          <a:ea typeface="+mn-ea"/>
          <a:cs typeface="+mn-cs"/>
        </a:defRPr>
      </a:lvl3pPr>
      <a:lvl4pPr marL="1436819" algn="l" defTabSz="478940" rtl="0" eaLnBrk="1" latinLnBrk="0" hangingPunct="1">
        <a:defRPr sz="1900" kern="1200">
          <a:solidFill>
            <a:schemeClr val="tx1"/>
          </a:solidFill>
          <a:latin typeface="+mn-lt"/>
          <a:ea typeface="+mn-ea"/>
          <a:cs typeface="+mn-cs"/>
        </a:defRPr>
      </a:lvl4pPr>
      <a:lvl5pPr marL="1915758" algn="l" defTabSz="478940" rtl="0" eaLnBrk="1" latinLnBrk="0" hangingPunct="1">
        <a:defRPr sz="1900" kern="1200">
          <a:solidFill>
            <a:schemeClr val="tx1"/>
          </a:solidFill>
          <a:latin typeface="+mn-lt"/>
          <a:ea typeface="+mn-ea"/>
          <a:cs typeface="+mn-cs"/>
        </a:defRPr>
      </a:lvl5pPr>
      <a:lvl6pPr marL="2394698" algn="l" defTabSz="478940" rtl="0" eaLnBrk="1" latinLnBrk="0" hangingPunct="1">
        <a:defRPr sz="1900" kern="1200">
          <a:solidFill>
            <a:schemeClr val="tx1"/>
          </a:solidFill>
          <a:latin typeface="+mn-lt"/>
          <a:ea typeface="+mn-ea"/>
          <a:cs typeface="+mn-cs"/>
        </a:defRPr>
      </a:lvl6pPr>
      <a:lvl7pPr marL="2873637" algn="l" defTabSz="478940" rtl="0" eaLnBrk="1" latinLnBrk="0" hangingPunct="1">
        <a:defRPr sz="1900" kern="1200">
          <a:solidFill>
            <a:schemeClr val="tx1"/>
          </a:solidFill>
          <a:latin typeface="+mn-lt"/>
          <a:ea typeface="+mn-ea"/>
          <a:cs typeface="+mn-cs"/>
        </a:defRPr>
      </a:lvl7pPr>
      <a:lvl8pPr marL="3352576" algn="l" defTabSz="478940" rtl="0" eaLnBrk="1" latinLnBrk="0" hangingPunct="1">
        <a:defRPr sz="1900" kern="1200">
          <a:solidFill>
            <a:schemeClr val="tx1"/>
          </a:solidFill>
          <a:latin typeface="+mn-lt"/>
          <a:ea typeface="+mn-ea"/>
          <a:cs typeface="+mn-cs"/>
        </a:defRPr>
      </a:lvl8pPr>
      <a:lvl9pPr marL="3831516" algn="l" defTabSz="47894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7.png"/><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diagramData" Target="../diagrams/data1.xml"/><Relationship Id="rId21" Type="http://schemas.openxmlformats.org/officeDocument/2006/relationships/diagramQuickStyle" Target="../diagrams/quickStyle4.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notesSlide" Target="../notesSlides/notesSlide15.xml"/><Relationship Id="rId16" Type="http://schemas.openxmlformats.org/officeDocument/2006/relationships/diagramQuickStyle" Target="../diagrams/quickStyle3.xml"/><Relationship Id="rId20" Type="http://schemas.openxmlformats.org/officeDocument/2006/relationships/diagramLayout" Target="../diagrams/layout4.xml"/><Relationship Id="rId29" Type="http://schemas.openxmlformats.org/officeDocument/2006/relationships/image" Target="../media/image26.jpg"/><Relationship Id="rId1" Type="http://schemas.openxmlformats.org/officeDocument/2006/relationships/slideLayout" Target="../slideLayouts/slideLayout6.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Data" Target="../diagrams/data5.xml"/><Relationship Id="rId5" Type="http://schemas.openxmlformats.org/officeDocument/2006/relationships/diagramQuickStyle" Target="../diagrams/quickStyle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QuickStyle" Target="../diagrams/quickStyle2.xml"/><Relationship Id="rId19" Type="http://schemas.openxmlformats.org/officeDocument/2006/relationships/diagramData" Target="../diagrams/data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86741" y="3010463"/>
            <a:ext cx="6575741" cy="1351332"/>
          </a:xfrm>
        </p:spPr>
        <p:txBody>
          <a:bodyPr/>
          <a:lstStyle/>
          <a:p>
            <a:r>
              <a:rPr lang="en-US" dirty="0"/>
              <a:t>A Preliminary Study on Indigenous Metrology: A Historical Approach to Pre-European Measurements.</a:t>
            </a:r>
          </a:p>
        </p:txBody>
      </p:sp>
      <p:sp>
        <p:nvSpPr>
          <p:cNvPr id="5" name="Subtitle 4"/>
          <p:cNvSpPr>
            <a:spLocks noGrp="1"/>
          </p:cNvSpPr>
          <p:nvPr>
            <p:ph type="subTitle" idx="1"/>
          </p:nvPr>
        </p:nvSpPr>
        <p:spPr/>
        <p:txBody>
          <a:bodyPr/>
          <a:lstStyle/>
          <a:p>
            <a:r>
              <a:rPr lang="en-US" dirty="0"/>
              <a:t>Te Aomania Keita Te Koha</a:t>
            </a:r>
          </a:p>
        </p:txBody>
      </p:sp>
      <p:sp>
        <p:nvSpPr>
          <p:cNvPr id="7" name="Content Placeholder 6"/>
          <p:cNvSpPr>
            <a:spLocks noGrp="1"/>
          </p:cNvSpPr>
          <p:nvPr>
            <p:ph sz="quarter" idx="11"/>
          </p:nvPr>
        </p:nvSpPr>
        <p:spPr>
          <a:xfrm>
            <a:off x="1286741" y="5248764"/>
            <a:ext cx="6575741" cy="246221"/>
          </a:xfrm>
        </p:spPr>
        <p:txBody>
          <a:bodyPr/>
          <a:lstStyle/>
          <a:p>
            <a:r>
              <a:rPr lang="en-US" dirty="0"/>
              <a:t>11.02.2019</a:t>
            </a:r>
          </a:p>
        </p:txBody>
      </p:sp>
      <p:pic>
        <p:nvPicPr>
          <p:cNvPr id="9" name="Picture 8">
            <a:extLst>
              <a:ext uri="{FF2B5EF4-FFF2-40B4-BE49-F238E27FC236}">
                <a16:creationId xmlns:a16="http://schemas.microsoft.com/office/drawing/2014/main" id="{85BB62B3-099C-446C-8A6D-6F68F64F4AE0}"/>
              </a:ext>
            </a:extLst>
          </p:cNvPr>
          <p:cNvPicPr>
            <a:picLocks noChangeAspect="1"/>
          </p:cNvPicPr>
          <p:nvPr/>
        </p:nvPicPr>
        <p:blipFill rotWithShape="1">
          <a:blip r:embed="rId3"/>
          <a:srcRect l="9831" t="5048" r="52209" b="4207"/>
          <a:stretch/>
        </p:blipFill>
        <p:spPr>
          <a:xfrm>
            <a:off x="0" y="856842"/>
            <a:ext cx="878433" cy="2969723"/>
          </a:xfrm>
          <a:prstGeom prst="rect">
            <a:avLst/>
          </a:prstGeom>
        </p:spPr>
      </p:pic>
      <p:pic>
        <p:nvPicPr>
          <p:cNvPr id="10" name="Picture 9">
            <a:extLst>
              <a:ext uri="{FF2B5EF4-FFF2-40B4-BE49-F238E27FC236}">
                <a16:creationId xmlns:a16="http://schemas.microsoft.com/office/drawing/2014/main" id="{3038EBD2-758A-41EB-87D2-FF635F315855}"/>
              </a:ext>
            </a:extLst>
          </p:cNvPr>
          <p:cNvPicPr>
            <a:picLocks noChangeAspect="1"/>
          </p:cNvPicPr>
          <p:nvPr/>
        </p:nvPicPr>
        <p:blipFill rotWithShape="1">
          <a:blip r:embed="rId3"/>
          <a:srcRect l="9831" t="5048" r="52209" b="4207"/>
          <a:stretch/>
        </p:blipFill>
        <p:spPr>
          <a:xfrm>
            <a:off x="-1" y="3826565"/>
            <a:ext cx="878433" cy="3031435"/>
          </a:xfrm>
          <a:prstGeom prst="rect">
            <a:avLst/>
          </a:prstGeom>
        </p:spPr>
      </p:pic>
    </p:spTree>
    <p:extLst>
      <p:ext uri="{BB962C8B-B14F-4D97-AF65-F5344CB8AC3E}">
        <p14:creationId xmlns:p14="http://schemas.microsoft.com/office/powerpoint/2010/main" val="3340519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8153" y="1139132"/>
            <a:ext cx="7150047" cy="492443"/>
          </a:xfrm>
        </p:spPr>
        <p:txBody>
          <a:bodyPr/>
          <a:lstStyle/>
          <a:p>
            <a:r>
              <a:rPr lang="en-US" dirty="0"/>
              <a:t>Measurement Units:</a:t>
            </a:r>
          </a:p>
        </p:txBody>
      </p:sp>
      <p:pic>
        <p:nvPicPr>
          <p:cNvPr id="10" name="Picture 9">
            <a:extLst>
              <a:ext uri="{FF2B5EF4-FFF2-40B4-BE49-F238E27FC236}">
                <a16:creationId xmlns:a16="http://schemas.microsoft.com/office/drawing/2014/main" id="{1D8455EF-18E0-469E-8AE7-6756C2AAEB96}"/>
              </a:ext>
            </a:extLst>
          </p:cNvPr>
          <p:cNvPicPr>
            <a:picLocks noChangeAspect="1"/>
          </p:cNvPicPr>
          <p:nvPr/>
        </p:nvPicPr>
        <p:blipFill rotWithShape="1">
          <a:blip r:embed="rId3"/>
          <a:srcRect l="9831" t="5048" r="52209" b="4207"/>
          <a:stretch/>
        </p:blipFill>
        <p:spPr>
          <a:xfrm>
            <a:off x="0" y="850043"/>
            <a:ext cx="878433" cy="2946705"/>
          </a:xfrm>
          <a:prstGeom prst="rect">
            <a:avLst/>
          </a:prstGeom>
        </p:spPr>
      </p:pic>
      <p:pic>
        <p:nvPicPr>
          <p:cNvPr id="11" name="Picture 10">
            <a:extLst>
              <a:ext uri="{FF2B5EF4-FFF2-40B4-BE49-F238E27FC236}">
                <a16:creationId xmlns:a16="http://schemas.microsoft.com/office/drawing/2014/main" id="{53A7EBC5-9DE6-4380-A5E3-0B0973A86985}"/>
              </a:ext>
            </a:extLst>
          </p:cNvPr>
          <p:cNvPicPr>
            <a:picLocks noChangeAspect="1"/>
          </p:cNvPicPr>
          <p:nvPr/>
        </p:nvPicPr>
        <p:blipFill rotWithShape="1">
          <a:blip r:embed="rId3"/>
          <a:srcRect l="9831" t="5048" r="52209" b="4207"/>
          <a:stretch/>
        </p:blipFill>
        <p:spPr>
          <a:xfrm>
            <a:off x="-1" y="3796749"/>
            <a:ext cx="878433" cy="3061252"/>
          </a:xfrm>
          <a:prstGeom prst="rect">
            <a:avLst/>
          </a:prstGeom>
        </p:spPr>
      </p:pic>
      <p:graphicFrame>
        <p:nvGraphicFramePr>
          <p:cNvPr id="13" name="Table 12">
            <a:extLst>
              <a:ext uri="{FF2B5EF4-FFF2-40B4-BE49-F238E27FC236}">
                <a16:creationId xmlns:a16="http://schemas.microsoft.com/office/drawing/2014/main" id="{3318946D-3D78-4A6A-B151-EDB6EEF037D5}"/>
              </a:ext>
            </a:extLst>
          </p:cNvPr>
          <p:cNvGraphicFramePr>
            <a:graphicFrameLocks noGrp="1"/>
          </p:cNvGraphicFramePr>
          <p:nvPr>
            <p:extLst>
              <p:ext uri="{D42A27DB-BD31-4B8C-83A1-F6EECF244321}">
                <p14:modId xmlns:p14="http://schemas.microsoft.com/office/powerpoint/2010/main" val="857663543"/>
              </p:ext>
            </p:extLst>
          </p:nvPr>
        </p:nvGraphicFramePr>
        <p:xfrm>
          <a:off x="1358152" y="1970130"/>
          <a:ext cx="7150047" cy="4107940"/>
        </p:xfrm>
        <a:graphic>
          <a:graphicData uri="http://schemas.openxmlformats.org/drawingml/2006/table">
            <a:tbl>
              <a:tblPr firstRow="1" firstCol="1" bandRow="1">
                <a:tableStyleId>{5C22544A-7EE6-4342-B048-85BDC9FD1C3A}</a:tableStyleId>
              </a:tblPr>
              <a:tblGrid>
                <a:gridCol w="3368833">
                  <a:extLst>
                    <a:ext uri="{9D8B030D-6E8A-4147-A177-3AD203B41FA5}">
                      <a16:colId xmlns:a16="http://schemas.microsoft.com/office/drawing/2014/main" val="1648682707"/>
                    </a:ext>
                  </a:extLst>
                </a:gridCol>
                <a:gridCol w="3781214">
                  <a:extLst>
                    <a:ext uri="{9D8B030D-6E8A-4147-A177-3AD203B41FA5}">
                      <a16:colId xmlns:a16="http://schemas.microsoft.com/office/drawing/2014/main" val="3167216023"/>
                    </a:ext>
                  </a:extLst>
                </a:gridCol>
              </a:tblGrid>
              <a:tr h="239681">
                <a:tc>
                  <a:txBody>
                    <a:bodyPr/>
                    <a:lstStyle/>
                    <a:p>
                      <a:pPr>
                        <a:lnSpc>
                          <a:spcPct val="107000"/>
                        </a:lnSpc>
                        <a:spcAft>
                          <a:spcPts val="0"/>
                        </a:spcAft>
                      </a:pPr>
                      <a:r>
                        <a:rPr lang="en-NZ" sz="1300" dirty="0">
                          <a:effectLst/>
                        </a:rPr>
                        <a:t>Māori measurement standard name:</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Human-body length:</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054309"/>
                  </a:ext>
                </a:extLst>
              </a:tr>
              <a:tr h="239681">
                <a:tc>
                  <a:txBody>
                    <a:bodyPr/>
                    <a:lstStyle/>
                    <a:p>
                      <a:pPr>
                        <a:lnSpc>
                          <a:spcPct val="107000"/>
                        </a:lnSpc>
                        <a:spcAft>
                          <a:spcPts val="0"/>
                        </a:spcAft>
                      </a:pPr>
                      <a:r>
                        <a:rPr lang="en-NZ" sz="1300">
                          <a:effectLst/>
                        </a:rPr>
                        <a:t>Konui, pona konui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the first joint of the thumb</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79928"/>
                  </a:ext>
                </a:extLst>
              </a:tr>
              <a:tr h="239681">
                <a:tc>
                  <a:txBody>
                    <a:bodyPr/>
                    <a:lstStyle/>
                    <a:p>
                      <a:pPr>
                        <a:lnSpc>
                          <a:spcPct val="107000"/>
                        </a:lnSpc>
                        <a:spcAft>
                          <a:spcPts val="0"/>
                        </a:spcAft>
                      </a:pPr>
                      <a:r>
                        <a:rPr lang="en-NZ" sz="1300">
                          <a:effectLst/>
                        </a:rPr>
                        <a:t>Koiti, koroiti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the little finger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0871911"/>
                  </a:ext>
                </a:extLst>
              </a:tr>
              <a:tr h="239681">
                <a:tc>
                  <a:txBody>
                    <a:bodyPr/>
                    <a:lstStyle/>
                    <a:p>
                      <a:pPr>
                        <a:lnSpc>
                          <a:spcPct val="107000"/>
                        </a:lnSpc>
                        <a:spcAft>
                          <a:spcPts val="0"/>
                        </a:spcAft>
                      </a:pPr>
                      <a:r>
                        <a:rPr lang="en-NZ" sz="1300">
                          <a:effectLst/>
                        </a:rPr>
                        <a:t>Ringa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Width of the hand</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909957"/>
                  </a:ext>
                </a:extLst>
              </a:tr>
              <a:tr h="239681">
                <a:tc>
                  <a:txBody>
                    <a:bodyPr/>
                    <a:lstStyle/>
                    <a:p>
                      <a:pPr>
                        <a:lnSpc>
                          <a:spcPct val="107000"/>
                        </a:lnSpc>
                        <a:spcAft>
                          <a:spcPts val="0"/>
                        </a:spcAft>
                      </a:pPr>
                      <a:r>
                        <a:rPr lang="en-NZ" sz="1300">
                          <a:effectLst/>
                        </a:rPr>
                        <a:t>Matikara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outspread fingers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9667607"/>
                  </a:ext>
                </a:extLst>
              </a:tr>
              <a:tr h="239681">
                <a:tc>
                  <a:txBody>
                    <a:bodyPr/>
                    <a:lstStyle/>
                    <a:p>
                      <a:pPr>
                        <a:lnSpc>
                          <a:spcPct val="107000"/>
                        </a:lnSpc>
                        <a:spcAft>
                          <a:spcPts val="0"/>
                        </a:spcAft>
                      </a:pPr>
                      <a:r>
                        <a:rPr lang="en-NZ" sz="1300">
                          <a:effectLst/>
                        </a:rPr>
                        <a:t>Awanui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two outspread hands, thumb tips together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6471403"/>
                  </a:ext>
                </a:extLst>
              </a:tr>
              <a:tr h="239681">
                <a:tc>
                  <a:txBody>
                    <a:bodyPr/>
                    <a:lstStyle/>
                    <a:p>
                      <a:pPr>
                        <a:lnSpc>
                          <a:spcPct val="107000"/>
                        </a:lnSpc>
                        <a:spcAft>
                          <a:spcPts val="0"/>
                        </a:spcAft>
                      </a:pPr>
                      <a:r>
                        <a:rPr lang="en-NZ" sz="1300">
                          <a:effectLst/>
                        </a:rPr>
                        <a:t>Tuke, tuke ringa, whatianga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cubit. Elbow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678794"/>
                  </a:ext>
                </a:extLst>
              </a:tr>
              <a:tr h="239681">
                <a:tc>
                  <a:txBody>
                    <a:bodyPr/>
                    <a:lstStyle/>
                    <a:p>
                      <a:pPr>
                        <a:lnSpc>
                          <a:spcPct val="107000"/>
                        </a:lnSpc>
                        <a:spcAft>
                          <a:spcPts val="0"/>
                        </a:spcAft>
                      </a:pPr>
                      <a:r>
                        <a:rPr lang="en-NZ" sz="1300">
                          <a:effectLst/>
                        </a:rPr>
                        <a:t>Pakihiwi, tumu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Shoulder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457401"/>
                  </a:ext>
                </a:extLst>
              </a:tr>
              <a:tr h="490483">
                <a:tc>
                  <a:txBody>
                    <a:bodyPr/>
                    <a:lstStyle/>
                    <a:p>
                      <a:pPr>
                        <a:lnSpc>
                          <a:spcPct val="107000"/>
                        </a:lnSpc>
                        <a:spcAft>
                          <a:spcPts val="0"/>
                        </a:spcAft>
                      </a:pPr>
                      <a:r>
                        <a:rPr lang="en-NZ" sz="1300">
                          <a:effectLst/>
                        </a:rPr>
                        <a:t>Hau or wahanga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half māro. From middle of breast to finger tips of outstretched arm</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2672234"/>
                  </a:ext>
                </a:extLst>
              </a:tr>
              <a:tr h="239681">
                <a:tc>
                  <a:txBody>
                    <a:bodyPr/>
                    <a:lstStyle/>
                    <a:p>
                      <a:pPr>
                        <a:lnSpc>
                          <a:spcPct val="107000"/>
                        </a:lnSpc>
                        <a:spcAft>
                          <a:spcPts val="0"/>
                        </a:spcAft>
                      </a:pPr>
                      <a:r>
                        <a:rPr lang="en-NZ" sz="1300">
                          <a:effectLst/>
                        </a:rPr>
                        <a:t>Pakihiwi-māro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plus width across shoulders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6476"/>
                  </a:ext>
                </a:extLst>
              </a:tr>
              <a:tr h="239681">
                <a:tc>
                  <a:txBody>
                    <a:bodyPr/>
                    <a:lstStyle/>
                    <a:p>
                      <a:pPr>
                        <a:lnSpc>
                          <a:spcPct val="107000"/>
                        </a:lnSpc>
                        <a:spcAft>
                          <a:spcPts val="0"/>
                        </a:spcAft>
                      </a:pPr>
                      <a:r>
                        <a:rPr lang="en-NZ" sz="1300">
                          <a:effectLst/>
                        </a:rPr>
                        <a:t>Māro, whanganga, aronui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fathom. Span of arms outstretched horizontally</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0371654"/>
                  </a:ext>
                </a:extLst>
              </a:tr>
              <a:tr h="490483">
                <a:tc>
                  <a:txBody>
                    <a:bodyPr/>
                    <a:lstStyle/>
                    <a:p>
                      <a:pPr>
                        <a:lnSpc>
                          <a:spcPct val="107000"/>
                        </a:lnSpc>
                        <a:spcAft>
                          <a:spcPts val="0"/>
                        </a:spcAft>
                      </a:pPr>
                      <a:r>
                        <a:rPr lang="en-NZ" sz="1300">
                          <a:effectLst/>
                        </a:rPr>
                        <a:t>Pae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Same as māro but arms curved; used in measuring circumference of trees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2994199"/>
                  </a:ext>
                </a:extLst>
              </a:tr>
              <a:tr h="490483">
                <a:tc>
                  <a:txBody>
                    <a:bodyPr/>
                    <a:lstStyle/>
                    <a:p>
                      <a:pPr>
                        <a:lnSpc>
                          <a:spcPct val="107000"/>
                        </a:lnSpc>
                        <a:spcAft>
                          <a:spcPts val="0"/>
                        </a:spcAft>
                      </a:pPr>
                      <a:r>
                        <a:rPr lang="en-NZ" sz="1300">
                          <a:effectLst/>
                        </a:rPr>
                        <a:t>Takoto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a:effectLst/>
                        </a:rPr>
                        <a:t>Length of prone body plus that of arm outstretched beyond the head</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5492282"/>
                  </a:ext>
                </a:extLst>
              </a:tr>
              <a:tr h="239681">
                <a:tc>
                  <a:txBody>
                    <a:bodyPr/>
                    <a:lstStyle/>
                    <a:p>
                      <a:pPr>
                        <a:lnSpc>
                          <a:spcPct val="107000"/>
                        </a:lnSpc>
                        <a:spcAft>
                          <a:spcPts val="0"/>
                        </a:spcAft>
                      </a:pPr>
                      <a:r>
                        <a:rPr lang="en-NZ" sz="1300" b="1">
                          <a:solidFill>
                            <a:schemeClr val="accent6"/>
                          </a:solidFill>
                          <a:effectLst/>
                        </a:rPr>
                        <a:t>Kumi</a:t>
                      </a:r>
                      <a:endParaRPr lang="en-NZ" sz="1100" b="1">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b="1" dirty="0">
                          <a:solidFill>
                            <a:schemeClr val="accent6"/>
                          </a:solidFill>
                          <a:effectLst/>
                        </a:rPr>
                        <a:t>Ten </a:t>
                      </a:r>
                      <a:r>
                        <a:rPr lang="en-NZ" sz="1300" b="1" dirty="0" err="1">
                          <a:solidFill>
                            <a:schemeClr val="accent6"/>
                          </a:solidFill>
                          <a:effectLst/>
                        </a:rPr>
                        <a:t>māro</a:t>
                      </a:r>
                      <a:r>
                        <a:rPr lang="en-NZ" sz="1300" b="1" dirty="0">
                          <a:solidFill>
                            <a:schemeClr val="accent6"/>
                          </a:solidFill>
                          <a:effectLst/>
                        </a:rPr>
                        <a:t> , or ten arm fathoms</a:t>
                      </a:r>
                      <a:endParaRPr lang="en-NZ" sz="11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172954"/>
                  </a:ext>
                </a:extLst>
              </a:tr>
            </a:tbl>
          </a:graphicData>
        </a:graphic>
      </p:graphicFrame>
      <p:sp>
        <p:nvSpPr>
          <p:cNvPr id="14" name="Rectangle 1">
            <a:extLst>
              <a:ext uri="{FF2B5EF4-FFF2-40B4-BE49-F238E27FC236}">
                <a16:creationId xmlns:a16="http://schemas.microsoft.com/office/drawing/2014/main" id="{F1278B51-AA85-4F9C-B04A-D965D537CDA7}"/>
              </a:ext>
            </a:extLst>
          </p:cNvPr>
          <p:cNvSpPr>
            <a:spLocks noChangeArrowheads="1"/>
          </p:cNvSpPr>
          <p:nvPr/>
        </p:nvSpPr>
        <p:spPr bwMode="auto">
          <a:xfrm>
            <a:off x="1358150" y="6025048"/>
            <a:ext cx="662775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Adapted from (Best, XIII The Dawn of Science the Rudiments of Modern Science as Observed in Maori Usages, 1941), see (Best, Papers/ Series 3 - Notebooks, 1856 - 1931).</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B8C591B8-0DD7-46C9-8851-D4030ED8E980}"/>
              </a:ext>
            </a:extLst>
          </p:cNvPr>
          <p:cNvSpPr>
            <a:spLocks noChangeArrowheads="1"/>
          </p:cNvSpPr>
          <p:nvPr/>
        </p:nvSpPr>
        <p:spPr bwMode="auto">
          <a:xfrm>
            <a:off x="2874822" y="-891474"/>
            <a:ext cx="3017837"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17" name="TextBox 16">
            <a:extLst>
              <a:ext uri="{FF2B5EF4-FFF2-40B4-BE49-F238E27FC236}">
                <a16:creationId xmlns:a16="http://schemas.microsoft.com/office/drawing/2014/main" id="{2ED74561-6642-45E8-9118-F9B430BE7148}"/>
              </a:ext>
            </a:extLst>
          </p:cNvPr>
          <p:cNvSpPr txBox="1"/>
          <p:nvPr/>
        </p:nvSpPr>
        <p:spPr>
          <a:xfrm>
            <a:off x="1358153" y="1631575"/>
            <a:ext cx="6627608" cy="338554"/>
          </a:xfrm>
          <a:prstGeom prst="rect">
            <a:avLst/>
          </a:prstGeom>
          <a:noFill/>
        </p:spPr>
        <p:txBody>
          <a:bodyPr wrap="square" rtlCol="0">
            <a:spAutoFit/>
          </a:bodyPr>
          <a:lstStyle/>
          <a:p>
            <a:pPr lvl="0" defTabSz="914400" eaLnBrk="0" fontAlgn="base" hangingPunct="0">
              <a:spcBef>
                <a:spcPct val="0"/>
              </a:spcBef>
              <a:spcAft>
                <a:spcPct val="0"/>
              </a:spcAft>
            </a:pPr>
            <a:r>
              <a:rPr lang="en-NZ" altLang="en-US" sz="1600" dirty="0">
                <a:latin typeface="Calibri" panose="020F0502020204030204" pitchFamily="34" charset="0"/>
                <a:ea typeface="Calibri" panose="020F0502020204030204" pitchFamily="34" charset="0"/>
                <a:cs typeface="Times New Roman" panose="02020603050405020304" pitchFamily="18" charset="0"/>
              </a:rPr>
              <a:t>Table 1: Definitions of the pre-European M</a:t>
            </a:r>
            <a:r>
              <a:rPr lang="en-NZ" altLang="en-US" sz="1600" dirty="0">
                <a:latin typeface="Calibri" panose="020F0502020204030204" pitchFamily="34" charset="0"/>
                <a:ea typeface="Calibri" panose="020F0502020204030204" pitchFamily="34" charset="0"/>
                <a:cs typeface="Calibri" panose="020F0502020204030204" pitchFamily="34" charset="0"/>
              </a:rPr>
              <a:t>ā</a:t>
            </a:r>
            <a:r>
              <a:rPr lang="en-NZ" altLang="en-US" sz="1600" dirty="0">
                <a:latin typeface="Calibri" panose="020F0502020204030204" pitchFamily="34" charset="0"/>
                <a:ea typeface="Calibri" panose="020F0502020204030204" pitchFamily="34" charset="0"/>
                <a:cs typeface="Times New Roman" panose="02020603050405020304" pitchFamily="18" charset="0"/>
              </a:rPr>
              <a:t>ori measurement standards</a:t>
            </a:r>
            <a:r>
              <a:rPr lang="en-NZ" altLang="en-US" sz="1050" dirty="0">
                <a:latin typeface="Calibri" panose="020F0502020204030204" pitchFamily="34" charset="0"/>
                <a:ea typeface="Calibri" panose="020F0502020204030204" pitchFamily="34" charset="0"/>
                <a:cs typeface="Times New Roman" panose="02020603050405020304" pitchFamily="18" charset="0"/>
              </a:rPr>
              <a:t> </a:t>
            </a:r>
            <a:endParaRPr lang="en-NZ" altLang="en-US" sz="800" dirty="0"/>
          </a:p>
        </p:txBody>
      </p:sp>
    </p:spTree>
    <p:extLst>
      <p:ext uri="{BB962C8B-B14F-4D97-AF65-F5344CB8AC3E}">
        <p14:creationId xmlns:p14="http://schemas.microsoft.com/office/powerpoint/2010/main" val="228967748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749492-BFDF-45B8-85A5-8B67EA7EB3FB}"/>
              </a:ext>
            </a:extLst>
          </p:cNvPr>
          <p:cNvPicPr>
            <a:picLocks noChangeAspect="1"/>
          </p:cNvPicPr>
          <p:nvPr/>
        </p:nvPicPr>
        <p:blipFill rotWithShape="1">
          <a:blip r:embed="rId3"/>
          <a:srcRect l="5042" r="9242"/>
          <a:stretch/>
        </p:blipFill>
        <p:spPr>
          <a:xfrm>
            <a:off x="0" y="857250"/>
            <a:ext cx="9144000" cy="6000750"/>
          </a:xfrm>
          <a:prstGeom prst="rect">
            <a:avLst/>
          </a:prstGeom>
        </p:spPr>
      </p:pic>
      <p:sp>
        <p:nvSpPr>
          <p:cNvPr id="3" name="TextBox 2">
            <a:extLst>
              <a:ext uri="{FF2B5EF4-FFF2-40B4-BE49-F238E27FC236}">
                <a16:creationId xmlns:a16="http://schemas.microsoft.com/office/drawing/2014/main" id="{BF4701B2-35B7-4A78-964F-1FDE86416113}"/>
              </a:ext>
            </a:extLst>
          </p:cNvPr>
          <p:cNvSpPr txBox="1"/>
          <p:nvPr/>
        </p:nvSpPr>
        <p:spPr>
          <a:xfrm>
            <a:off x="1287882" y="3451145"/>
            <a:ext cx="3402106" cy="3139321"/>
          </a:xfrm>
          <a:prstGeom prst="rect">
            <a:avLst/>
          </a:prstGeom>
          <a:noFill/>
        </p:spPr>
        <p:txBody>
          <a:bodyPr wrap="square" rtlCol="0">
            <a:spAutoFit/>
          </a:bodyPr>
          <a:lstStyle/>
          <a:p>
            <a:r>
              <a:rPr lang="en-NZ" sz="2200" b="1" i="1" dirty="0">
                <a:solidFill>
                  <a:schemeClr val="bg1"/>
                </a:solidFill>
              </a:rPr>
              <a:t>“When </a:t>
            </a:r>
            <a:r>
              <a:rPr lang="en-NZ" sz="2200" b="1" i="1" dirty="0" err="1">
                <a:solidFill>
                  <a:schemeClr val="bg1"/>
                </a:solidFill>
              </a:rPr>
              <a:t>Pāpā</a:t>
            </a:r>
            <a:r>
              <a:rPr lang="en-NZ" sz="2200" b="1" i="1" dirty="0">
                <a:solidFill>
                  <a:schemeClr val="bg1"/>
                </a:solidFill>
              </a:rPr>
              <a:t> Joe was working on </a:t>
            </a:r>
            <a:r>
              <a:rPr lang="en-NZ" sz="2200" b="1" i="1" dirty="0" err="1">
                <a:solidFill>
                  <a:schemeClr val="bg1"/>
                </a:solidFill>
              </a:rPr>
              <a:t>Materoa</a:t>
            </a:r>
            <a:r>
              <a:rPr lang="en-NZ" sz="2200" b="1" i="1" dirty="0">
                <a:solidFill>
                  <a:schemeClr val="bg1"/>
                </a:solidFill>
              </a:rPr>
              <a:t> </a:t>
            </a:r>
            <a:r>
              <a:rPr lang="en-NZ" sz="2200" b="1" i="1" dirty="0" err="1">
                <a:solidFill>
                  <a:schemeClr val="bg1"/>
                </a:solidFill>
              </a:rPr>
              <a:t>Whare</a:t>
            </a:r>
            <a:r>
              <a:rPr lang="en-NZ" sz="2200" b="1" i="1" dirty="0">
                <a:solidFill>
                  <a:schemeClr val="bg1"/>
                </a:solidFill>
              </a:rPr>
              <a:t>, he said that Māori must have had a measuring system that related to some sort of decimal system because everything was in groups of tens.” </a:t>
            </a:r>
          </a:p>
          <a:p>
            <a:r>
              <a:rPr lang="en-NZ" sz="2200" b="1" i="1" dirty="0">
                <a:solidFill>
                  <a:schemeClr val="bg1"/>
                </a:solidFill>
              </a:rPr>
              <a:t>(</a:t>
            </a:r>
            <a:r>
              <a:rPr lang="en-NZ" sz="2200" b="1" i="1" dirty="0" err="1">
                <a:solidFill>
                  <a:schemeClr val="bg1"/>
                </a:solidFill>
              </a:rPr>
              <a:t>Ngarimu</a:t>
            </a:r>
            <a:r>
              <a:rPr lang="en-NZ" sz="2200" b="1" i="1" dirty="0">
                <a:solidFill>
                  <a:schemeClr val="bg1"/>
                </a:solidFill>
              </a:rPr>
              <a:t>, 2018). </a:t>
            </a:r>
          </a:p>
        </p:txBody>
      </p:sp>
      <p:sp>
        <p:nvSpPr>
          <p:cNvPr id="4" name="TextBox 3">
            <a:extLst>
              <a:ext uri="{FF2B5EF4-FFF2-40B4-BE49-F238E27FC236}">
                <a16:creationId xmlns:a16="http://schemas.microsoft.com/office/drawing/2014/main" id="{48990B24-4914-4AF1-9E3E-CBEF8E26242A}"/>
              </a:ext>
            </a:extLst>
          </p:cNvPr>
          <p:cNvSpPr txBox="1"/>
          <p:nvPr/>
        </p:nvSpPr>
        <p:spPr>
          <a:xfrm>
            <a:off x="1287882" y="1546846"/>
            <a:ext cx="3284118" cy="1077218"/>
          </a:xfrm>
          <a:prstGeom prst="rect">
            <a:avLst/>
          </a:prstGeom>
          <a:noFill/>
        </p:spPr>
        <p:txBody>
          <a:bodyPr wrap="square" rtlCol="0">
            <a:spAutoFit/>
          </a:bodyPr>
          <a:lstStyle/>
          <a:p>
            <a:r>
              <a:rPr lang="en-NZ" sz="3200" b="1" dirty="0" err="1">
                <a:solidFill>
                  <a:schemeClr val="bg1"/>
                </a:solidFill>
                <a:latin typeface="Arial" panose="020B0604020202020204" pitchFamily="34" charset="0"/>
                <a:cs typeface="Arial" panose="020B0604020202020204" pitchFamily="34" charset="0"/>
              </a:rPr>
              <a:t>Taina</a:t>
            </a:r>
            <a:r>
              <a:rPr lang="en-NZ" sz="3200" b="1" dirty="0">
                <a:solidFill>
                  <a:schemeClr val="bg1"/>
                </a:solidFill>
                <a:latin typeface="Arial" panose="020B0604020202020204" pitchFamily="34" charset="0"/>
                <a:cs typeface="Arial" panose="020B0604020202020204" pitchFamily="34" charset="0"/>
              </a:rPr>
              <a:t> </a:t>
            </a:r>
            <a:r>
              <a:rPr lang="en-NZ" sz="3200" b="1" dirty="0" err="1">
                <a:solidFill>
                  <a:schemeClr val="bg1"/>
                </a:solidFill>
                <a:latin typeface="Arial" panose="020B0604020202020204" pitchFamily="34" charset="0"/>
                <a:cs typeface="Arial" panose="020B0604020202020204" pitchFamily="34" charset="0"/>
              </a:rPr>
              <a:t>Ngarimu</a:t>
            </a:r>
            <a:r>
              <a:rPr lang="en-NZ" sz="3200" b="1" dirty="0">
                <a:solidFill>
                  <a:schemeClr val="bg1"/>
                </a:solidFill>
                <a:latin typeface="Arial" panose="020B0604020202020204" pitchFamily="34" charset="0"/>
                <a:cs typeface="Arial" panose="020B0604020202020204" pitchFamily="34" charset="0"/>
              </a:rPr>
              <a:t>, </a:t>
            </a:r>
          </a:p>
          <a:p>
            <a:r>
              <a:rPr lang="en-NZ" sz="3200" b="1" dirty="0" err="1">
                <a:solidFill>
                  <a:schemeClr val="bg1"/>
                </a:solidFill>
                <a:latin typeface="Arial" panose="020B0604020202020204" pitchFamily="34" charset="0"/>
                <a:cs typeface="Arial" panose="020B0604020202020204" pitchFamily="34" charset="0"/>
              </a:rPr>
              <a:t>Ngāti</a:t>
            </a:r>
            <a:r>
              <a:rPr lang="en-NZ" sz="3200" b="1" dirty="0">
                <a:solidFill>
                  <a:schemeClr val="bg1"/>
                </a:solidFill>
                <a:latin typeface="Arial" panose="020B0604020202020204" pitchFamily="34" charset="0"/>
                <a:cs typeface="Arial" panose="020B0604020202020204" pitchFamily="34" charset="0"/>
              </a:rPr>
              <a:t> </a:t>
            </a:r>
            <a:r>
              <a:rPr lang="en-NZ" sz="3200" b="1" dirty="0" err="1">
                <a:solidFill>
                  <a:schemeClr val="bg1"/>
                </a:solidFill>
                <a:latin typeface="Arial" panose="020B0604020202020204" pitchFamily="34" charset="0"/>
                <a:cs typeface="Arial" panose="020B0604020202020204" pitchFamily="34" charset="0"/>
              </a:rPr>
              <a:t>Porou</a:t>
            </a:r>
            <a:endParaRPr lang="en-NZ" sz="32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C96AA88-3F59-410D-A921-8290D29D19A4}"/>
              </a:ext>
            </a:extLst>
          </p:cNvPr>
          <p:cNvPicPr>
            <a:picLocks noChangeAspect="1"/>
          </p:cNvPicPr>
          <p:nvPr/>
        </p:nvPicPr>
        <p:blipFill rotWithShape="1">
          <a:blip r:embed="rId4"/>
          <a:srcRect l="9831" t="5048" r="52209" b="4207"/>
          <a:stretch/>
        </p:blipFill>
        <p:spPr>
          <a:xfrm>
            <a:off x="0" y="857250"/>
            <a:ext cx="878433" cy="2946705"/>
          </a:xfrm>
          <a:prstGeom prst="rect">
            <a:avLst/>
          </a:prstGeom>
        </p:spPr>
      </p:pic>
      <p:pic>
        <p:nvPicPr>
          <p:cNvPr id="6" name="Picture 5">
            <a:extLst>
              <a:ext uri="{FF2B5EF4-FFF2-40B4-BE49-F238E27FC236}">
                <a16:creationId xmlns:a16="http://schemas.microsoft.com/office/drawing/2014/main" id="{3DC6C1F7-73E1-489B-B066-18C2FE52F572}"/>
              </a:ext>
            </a:extLst>
          </p:cNvPr>
          <p:cNvPicPr>
            <a:picLocks noChangeAspect="1"/>
          </p:cNvPicPr>
          <p:nvPr/>
        </p:nvPicPr>
        <p:blipFill rotWithShape="1">
          <a:blip r:embed="rId4"/>
          <a:srcRect l="9831" t="5048" r="52209" b="4207"/>
          <a:stretch/>
        </p:blipFill>
        <p:spPr>
          <a:xfrm>
            <a:off x="-1" y="3803955"/>
            <a:ext cx="878433" cy="3055869"/>
          </a:xfrm>
          <a:prstGeom prst="rect">
            <a:avLst/>
          </a:prstGeom>
        </p:spPr>
      </p:pic>
    </p:spTree>
    <p:extLst>
      <p:ext uri="{BB962C8B-B14F-4D97-AF65-F5344CB8AC3E}">
        <p14:creationId xmlns:p14="http://schemas.microsoft.com/office/powerpoint/2010/main" val="393749242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A0BB2-70BF-421B-BEA7-D7AE6F8BBC70}"/>
              </a:ext>
            </a:extLst>
          </p:cNvPr>
          <p:cNvPicPr>
            <a:picLocks noChangeAspect="1"/>
          </p:cNvPicPr>
          <p:nvPr/>
        </p:nvPicPr>
        <p:blipFill rotWithShape="1">
          <a:blip r:embed="rId3"/>
          <a:srcRect l="9831" t="5048" r="52209" b="4207"/>
          <a:stretch/>
        </p:blipFill>
        <p:spPr>
          <a:xfrm>
            <a:off x="0" y="850043"/>
            <a:ext cx="878433" cy="2946705"/>
          </a:xfrm>
          <a:prstGeom prst="rect">
            <a:avLst/>
          </a:prstGeom>
        </p:spPr>
      </p:pic>
      <p:pic>
        <p:nvPicPr>
          <p:cNvPr id="4" name="Picture 3">
            <a:extLst>
              <a:ext uri="{FF2B5EF4-FFF2-40B4-BE49-F238E27FC236}">
                <a16:creationId xmlns:a16="http://schemas.microsoft.com/office/drawing/2014/main" id="{B9F3E862-2C2B-4BAE-A2D3-66574EBBF669}"/>
              </a:ext>
            </a:extLst>
          </p:cNvPr>
          <p:cNvPicPr>
            <a:picLocks noChangeAspect="1"/>
          </p:cNvPicPr>
          <p:nvPr/>
        </p:nvPicPr>
        <p:blipFill rotWithShape="1">
          <a:blip r:embed="rId3"/>
          <a:srcRect l="9831" t="5048" r="52209" b="4207"/>
          <a:stretch/>
        </p:blipFill>
        <p:spPr>
          <a:xfrm>
            <a:off x="0" y="3796749"/>
            <a:ext cx="878433" cy="3061252"/>
          </a:xfrm>
          <a:prstGeom prst="rect">
            <a:avLst/>
          </a:prstGeom>
        </p:spPr>
      </p:pic>
      <p:sp>
        <p:nvSpPr>
          <p:cNvPr id="5" name="TextBox 4">
            <a:extLst>
              <a:ext uri="{FF2B5EF4-FFF2-40B4-BE49-F238E27FC236}">
                <a16:creationId xmlns:a16="http://schemas.microsoft.com/office/drawing/2014/main" id="{EFFC4EE1-2BFA-4A2C-B739-FC16852421A9}"/>
              </a:ext>
            </a:extLst>
          </p:cNvPr>
          <p:cNvSpPr txBox="1"/>
          <p:nvPr/>
        </p:nvSpPr>
        <p:spPr>
          <a:xfrm>
            <a:off x="1063663" y="982351"/>
            <a:ext cx="4748981" cy="584775"/>
          </a:xfrm>
          <a:prstGeom prst="rect">
            <a:avLst/>
          </a:prstGeom>
          <a:noFill/>
        </p:spPr>
        <p:txBody>
          <a:bodyPr wrap="square" rtlCol="0">
            <a:spAutoFit/>
          </a:bodyPr>
          <a:lstStyle/>
          <a:p>
            <a:r>
              <a:rPr lang="en-NZ" sz="3200" b="1" dirty="0">
                <a:solidFill>
                  <a:schemeClr val="accent6">
                    <a:lumMod val="75000"/>
                  </a:schemeClr>
                </a:solidFill>
                <a:latin typeface="Arial" panose="020B0604020202020204" pitchFamily="34" charset="0"/>
                <a:cs typeface="Arial" panose="020B0604020202020204" pitchFamily="34" charset="0"/>
              </a:rPr>
              <a:t>Māori Numeration</a:t>
            </a:r>
          </a:p>
        </p:txBody>
      </p:sp>
      <p:graphicFrame>
        <p:nvGraphicFramePr>
          <p:cNvPr id="7" name="Table 6">
            <a:extLst>
              <a:ext uri="{FF2B5EF4-FFF2-40B4-BE49-F238E27FC236}">
                <a16:creationId xmlns:a16="http://schemas.microsoft.com/office/drawing/2014/main" id="{445090E8-BD6B-4E3C-BEEC-E25CC183DB7B}"/>
              </a:ext>
            </a:extLst>
          </p:cNvPr>
          <p:cNvGraphicFramePr>
            <a:graphicFrameLocks noGrp="1"/>
          </p:cNvGraphicFramePr>
          <p:nvPr>
            <p:extLst>
              <p:ext uri="{D42A27DB-BD31-4B8C-83A1-F6EECF244321}">
                <p14:modId xmlns:p14="http://schemas.microsoft.com/office/powerpoint/2010/main" val="1639720043"/>
              </p:ext>
            </p:extLst>
          </p:nvPr>
        </p:nvGraphicFramePr>
        <p:xfrm>
          <a:off x="1199214" y="1970724"/>
          <a:ext cx="7255238" cy="3144680"/>
        </p:xfrm>
        <a:graphic>
          <a:graphicData uri="http://schemas.openxmlformats.org/drawingml/2006/table">
            <a:tbl>
              <a:tblPr firstRow="1" firstCol="1" bandRow="1">
                <a:tableStyleId>{5C22544A-7EE6-4342-B048-85BDC9FD1C3A}</a:tableStyleId>
              </a:tblPr>
              <a:tblGrid>
                <a:gridCol w="1263936">
                  <a:extLst>
                    <a:ext uri="{9D8B030D-6E8A-4147-A177-3AD203B41FA5}">
                      <a16:colId xmlns:a16="http://schemas.microsoft.com/office/drawing/2014/main" val="170175941"/>
                    </a:ext>
                  </a:extLst>
                </a:gridCol>
                <a:gridCol w="2995245">
                  <a:extLst>
                    <a:ext uri="{9D8B030D-6E8A-4147-A177-3AD203B41FA5}">
                      <a16:colId xmlns:a16="http://schemas.microsoft.com/office/drawing/2014/main" val="1374990626"/>
                    </a:ext>
                  </a:extLst>
                </a:gridCol>
                <a:gridCol w="2996057">
                  <a:extLst>
                    <a:ext uri="{9D8B030D-6E8A-4147-A177-3AD203B41FA5}">
                      <a16:colId xmlns:a16="http://schemas.microsoft.com/office/drawing/2014/main" val="1079275589"/>
                    </a:ext>
                  </a:extLst>
                </a:gridCol>
              </a:tblGrid>
              <a:tr h="285880">
                <a:tc>
                  <a:txBody>
                    <a:bodyPr/>
                    <a:lstStyle/>
                    <a:p>
                      <a:pPr>
                        <a:lnSpc>
                          <a:spcPct val="107000"/>
                        </a:lnSpc>
                        <a:spcAft>
                          <a:spcPts val="0"/>
                        </a:spcAft>
                      </a:pPr>
                      <a:r>
                        <a:rPr lang="en-NZ" sz="1300">
                          <a:effectLst/>
                        </a:rPr>
                        <a:t>Number: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Pre-European Māori term:</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Contemporary Māori term:</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92873520"/>
                  </a:ext>
                </a:extLst>
              </a:tr>
              <a:tr h="285880">
                <a:tc>
                  <a:txBody>
                    <a:bodyPr/>
                    <a:lstStyle/>
                    <a:p>
                      <a:pPr>
                        <a:lnSpc>
                          <a:spcPct val="107000"/>
                        </a:lnSpc>
                        <a:spcAft>
                          <a:spcPts val="0"/>
                        </a:spcAft>
                      </a:pPr>
                      <a:r>
                        <a:rPr lang="en-NZ" sz="1300">
                          <a:effectLst/>
                        </a:rPr>
                        <a:t>1</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err="1">
                          <a:effectLst/>
                        </a:rPr>
                        <a:t>Tahi</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Tahi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0842162"/>
                  </a:ext>
                </a:extLst>
              </a:tr>
              <a:tr h="285880">
                <a:tc>
                  <a:txBody>
                    <a:bodyPr/>
                    <a:lstStyle/>
                    <a:p>
                      <a:pPr>
                        <a:lnSpc>
                          <a:spcPct val="107000"/>
                        </a:lnSpc>
                        <a:spcAft>
                          <a:spcPts val="0"/>
                        </a:spcAft>
                      </a:pPr>
                      <a:r>
                        <a:rPr lang="en-NZ" sz="1300">
                          <a:effectLst/>
                        </a:rPr>
                        <a:t>2</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Rua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Rua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7959764"/>
                  </a:ext>
                </a:extLst>
              </a:tr>
              <a:tr h="285880">
                <a:tc>
                  <a:txBody>
                    <a:bodyPr/>
                    <a:lstStyle/>
                    <a:p>
                      <a:pPr>
                        <a:lnSpc>
                          <a:spcPct val="107000"/>
                        </a:lnSpc>
                        <a:spcAft>
                          <a:spcPts val="0"/>
                        </a:spcAft>
                      </a:pPr>
                      <a:r>
                        <a:rPr lang="en-NZ" sz="1300">
                          <a:effectLst/>
                        </a:rPr>
                        <a:t>3</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Toru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Toru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8092769"/>
                  </a:ext>
                </a:extLst>
              </a:tr>
              <a:tr h="285880">
                <a:tc>
                  <a:txBody>
                    <a:bodyPr/>
                    <a:lstStyle/>
                    <a:p>
                      <a:pPr>
                        <a:lnSpc>
                          <a:spcPct val="107000"/>
                        </a:lnSpc>
                        <a:spcAft>
                          <a:spcPts val="0"/>
                        </a:spcAft>
                      </a:pPr>
                      <a:r>
                        <a:rPr lang="en-NZ" sz="1300">
                          <a:effectLst/>
                        </a:rPr>
                        <a:t>4</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Whā</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Whā</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7525644"/>
                  </a:ext>
                </a:extLst>
              </a:tr>
              <a:tr h="285880">
                <a:tc>
                  <a:txBody>
                    <a:bodyPr/>
                    <a:lstStyle/>
                    <a:p>
                      <a:pPr>
                        <a:lnSpc>
                          <a:spcPct val="107000"/>
                        </a:lnSpc>
                        <a:spcAft>
                          <a:spcPts val="0"/>
                        </a:spcAft>
                      </a:pPr>
                      <a:r>
                        <a:rPr lang="en-NZ" sz="1300">
                          <a:effectLst/>
                        </a:rPr>
                        <a:t>5</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Rima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Rima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592209"/>
                  </a:ext>
                </a:extLst>
              </a:tr>
              <a:tr h="285880">
                <a:tc>
                  <a:txBody>
                    <a:bodyPr/>
                    <a:lstStyle/>
                    <a:p>
                      <a:pPr>
                        <a:lnSpc>
                          <a:spcPct val="107000"/>
                        </a:lnSpc>
                        <a:spcAft>
                          <a:spcPts val="0"/>
                        </a:spcAft>
                      </a:pPr>
                      <a:r>
                        <a:rPr lang="en-NZ" sz="1300">
                          <a:effectLst/>
                        </a:rPr>
                        <a:t>6</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Ono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Ono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69065226"/>
                  </a:ext>
                </a:extLst>
              </a:tr>
              <a:tr h="285880">
                <a:tc>
                  <a:txBody>
                    <a:bodyPr/>
                    <a:lstStyle/>
                    <a:p>
                      <a:pPr>
                        <a:lnSpc>
                          <a:spcPct val="107000"/>
                        </a:lnSpc>
                        <a:spcAft>
                          <a:spcPts val="0"/>
                        </a:spcAft>
                      </a:pPr>
                      <a:r>
                        <a:rPr lang="en-NZ" sz="1300">
                          <a:effectLst/>
                        </a:rPr>
                        <a:t>7</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err="1">
                          <a:effectLst/>
                        </a:rPr>
                        <a:t>Whitu</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Whitu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1079482"/>
                  </a:ext>
                </a:extLst>
              </a:tr>
              <a:tr h="285880">
                <a:tc>
                  <a:txBody>
                    <a:bodyPr/>
                    <a:lstStyle/>
                    <a:p>
                      <a:pPr>
                        <a:lnSpc>
                          <a:spcPct val="107000"/>
                        </a:lnSpc>
                        <a:spcAft>
                          <a:spcPts val="0"/>
                        </a:spcAft>
                      </a:pPr>
                      <a:r>
                        <a:rPr lang="en-NZ" sz="1300">
                          <a:effectLst/>
                        </a:rPr>
                        <a:t>8</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Waru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Waru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8899558"/>
                  </a:ext>
                </a:extLst>
              </a:tr>
              <a:tr h="285880">
                <a:tc>
                  <a:txBody>
                    <a:bodyPr/>
                    <a:lstStyle/>
                    <a:p>
                      <a:pPr>
                        <a:lnSpc>
                          <a:spcPct val="107000"/>
                        </a:lnSpc>
                        <a:spcAft>
                          <a:spcPts val="0"/>
                        </a:spcAft>
                      </a:pPr>
                      <a:r>
                        <a:rPr lang="en-NZ" sz="1300">
                          <a:effectLst/>
                        </a:rPr>
                        <a:t>9</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err="1">
                          <a:effectLst/>
                        </a:rPr>
                        <a:t>Iwa</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err="1">
                          <a:effectLst/>
                        </a:rPr>
                        <a:t>Iwa</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11363627"/>
                  </a:ext>
                </a:extLst>
              </a:tr>
              <a:tr h="285880">
                <a:tc>
                  <a:txBody>
                    <a:bodyPr/>
                    <a:lstStyle/>
                    <a:p>
                      <a:pPr>
                        <a:lnSpc>
                          <a:spcPct val="107000"/>
                        </a:lnSpc>
                        <a:spcAft>
                          <a:spcPts val="0"/>
                        </a:spcAft>
                      </a:pPr>
                      <a:r>
                        <a:rPr lang="en-NZ" sz="1300">
                          <a:solidFill>
                            <a:schemeClr val="accent6"/>
                          </a:solidFill>
                          <a:effectLst/>
                        </a:rPr>
                        <a:t>10</a:t>
                      </a:r>
                      <a:endParaRPr lang="en-NZ" sz="11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solidFill>
                            <a:schemeClr val="accent6"/>
                          </a:solidFill>
                          <a:effectLst/>
                        </a:rPr>
                        <a:t>Ngahuru</a:t>
                      </a:r>
                      <a:endParaRPr lang="en-NZ" sz="110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err="1">
                          <a:solidFill>
                            <a:schemeClr val="accent6"/>
                          </a:solidFill>
                          <a:effectLst/>
                        </a:rPr>
                        <a:t>Tekau</a:t>
                      </a:r>
                      <a:endParaRPr lang="en-NZ" sz="110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97104782"/>
                  </a:ext>
                </a:extLst>
              </a:tr>
            </a:tbl>
          </a:graphicData>
        </a:graphic>
      </p:graphicFrame>
      <p:sp>
        <p:nvSpPr>
          <p:cNvPr id="8" name="Rectangle 7">
            <a:extLst>
              <a:ext uri="{FF2B5EF4-FFF2-40B4-BE49-F238E27FC236}">
                <a16:creationId xmlns:a16="http://schemas.microsoft.com/office/drawing/2014/main" id="{847C1B25-A162-4AFE-8365-9BF3D8ACD4E7}"/>
              </a:ext>
            </a:extLst>
          </p:cNvPr>
          <p:cNvSpPr/>
          <p:nvPr/>
        </p:nvSpPr>
        <p:spPr>
          <a:xfrm>
            <a:off x="1124057" y="1563689"/>
            <a:ext cx="6656271" cy="407035"/>
          </a:xfrm>
          <a:prstGeom prst="rect">
            <a:avLst/>
          </a:prstGeom>
        </p:spPr>
        <p:txBody>
          <a:bodyPr wrap="square">
            <a:spAutoFit/>
          </a:bodyPr>
          <a:lstStyle/>
          <a:p>
            <a:pPr>
              <a:lnSpc>
                <a:spcPct val="107000"/>
              </a:lnSpc>
              <a:spcAft>
                <a:spcPts val="800"/>
              </a:spcAft>
            </a:pPr>
            <a:r>
              <a:rPr lang="en-NZ" sz="2000" dirty="0">
                <a:latin typeface="Calibri" panose="020F0502020204030204" pitchFamily="34" charset="0"/>
                <a:ea typeface="Calibri" panose="020F0502020204030204" pitchFamily="34" charset="0"/>
                <a:cs typeface="Calibri" panose="020F0502020204030204" pitchFamily="34" charset="0"/>
              </a:rPr>
              <a:t>Table 2: Traditional and Contemporary Māori digits.</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E8E506B-CDF4-4A02-802C-80521FBC6657}"/>
              </a:ext>
            </a:extLst>
          </p:cNvPr>
          <p:cNvSpPr/>
          <p:nvPr/>
        </p:nvSpPr>
        <p:spPr>
          <a:xfrm>
            <a:off x="1124057" y="5026793"/>
            <a:ext cx="1590500" cy="344069"/>
          </a:xfrm>
          <a:prstGeom prst="rect">
            <a:avLst/>
          </a:prstGeom>
        </p:spPr>
        <p:txBody>
          <a:bodyPr wrap="none">
            <a:spAutoFit/>
          </a:bodyPr>
          <a:lstStyle/>
          <a:p>
            <a:pPr>
              <a:lnSpc>
                <a:spcPct val="107000"/>
              </a:lnSpc>
              <a:spcAft>
                <a:spcPts val="800"/>
              </a:spcAft>
            </a:pPr>
            <a:r>
              <a:rPr lang="en-NZ" sz="1100" dirty="0">
                <a:latin typeface="Calibri" panose="020F0502020204030204" pitchFamily="34" charset="0"/>
                <a:ea typeface="Calibri" panose="020F0502020204030204" pitchFamily="34" charset="0"/>
                <a:cs typeface="Calibri" panose="020F0502020204030204" pitchFamily="34" charset="0"/>
              </a:rPr>
              <a:t>Source:</a:t>
            </a:r>
            <a:r>
              <a:rPr lang="en-NZ" sz="1600" dirty="0">
                <a:latin typeface="Calibri" panose="020F0502020204030204" pitchFamily="34" charset="0"/>
                <a:ea typeface="Calibri" panose="020F0502020204030204" pitchFamily="34" charset="0"/>
                <a:cs typeface="Times New Roman" panose="02020603050405020304" pitchFamily="18" charset="0"/>
              </a:rPr>
              <a:t> </a:t>
            </a:r>
            <a:r>
              <a:rPr lang="en-NZ" sz="1100" dirty="0">
                <a:latin typeface="Calibri" panose="020F0502020204030204" pitchFamily="34" charset="0"/>
                <a:ea typeface="Calibri" panose="020F0502020204030204" pitchFamily="34" charset="0"/>
                <a:cs typeface="Calibri" panose="020F0502020204030204" pitchFamily="34" charset="0"/>
              </a:rPr>
              <a:t>(Williams, 1852)</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FD7B656-1332-44D9-B965-14C796AC30AA}"/>
              </a:ext>
            </a:extLst>
          </p:cNvPr>
          <p:cNvSpPr txBox="1"/>
          <p:nvPr/>
        </p:nvSpPr>
        <p:spPr>
          <a:xfrm>
            <a:off x="1199214" y="5395963"/>
            <a:ext cx="7255238" cy="384721"/>
          </a:xfrm>
          <a:prstGeom prst="rect">
            <a:avLst/>
          </a:prstGeom>
          <a:noFill/>
        </p:spPr>
        <p:txBody>
          <a:bodyPr wrap="square" rtlCol="0">
            <a:spAutoFit/>
          </a:bodyPr>
          <a:lstStyle/>
          <a:p>
            <a:pPr marL="342900" indent="-342900">
              <a:buFont typeface="Wingdings" panose="05000000000000000000" pitchFamily="2" charset="2"/>
              <a:buChar char="Ø"/>
            </a:pPr>
            <a:r>
              <a:rPr lang="en-NZ" dirty="0" err="1"/>
              <a:t>Ngahuru</a:t>
            </a:r>
            <a:r>
              <a:rPr lang="en-NZ" dirty="0"/>
              <a:t> – naming.</a:t>
            </a:r>
          </a:p>
        </p:txBody>
      </p:sp>
    </p:spTree>
    <p:extLst>
      <p:ext uri="{BB962C8B-B14F-4D97-AF65-F5344CB8AC3E}">
        <p14:creationId xmlns:p14="http://schemas.microsoft.com/office/powerpoint/2010/main" val="132019529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DC639-6F11-4E43-B046-3D40F89548F4}"/>
              </a:ext>
            </a:extLst>
          </p:cNvPr>
          <p:cNvPicPr>
            <a:picLocks noChangeAspect="1"/>
          </p:cNvPicPr>
          <p:nvPr/>
        </p:nvPicPr>
        <p:blipFill>
          <a:blip r:embed="rId3"/>
          <a:stretch>
            <a:fillRect/>
          </a:stretch>
        </p:blipFill>
        <p:spPr>
          <a:xfrm>
            <a:off x="0" y="869907"/>
            <a:ext cx="877900" cy="2950720"/>
          </a:xfrm>
          <a:prstGeom prst="rect">
            <a:avLst/>
          </a:prstGeom>
        </p:spPr>
      </p:pic>
      <p:pic>
        <p:nvPicPr>
          <p:cNvPr id="3" name="Picture 2">
            <a:extLst>
              <a:ext uri="{FF2B5EF4-FFF2-40B4-BE49-F238E27FC236}">
                <a16:creationId xmlns:a16="http://schemas.microsoft.com/office/drawing/2014/main" id="{7FBC3342-C8B6-423B-938D-EFA85EDEB172}"/>
              </a:ext>
            </a:extLst>
          </p:cNvPr>
          <p:cNvPicPr>
            <a:picLocks noChangeAspect="1"/>
          </p:cNvPicPr>
          <p:nvPr/>
        </p:nvPicPr>
        <p:blipFill>
          <a:blip r:embed="rId3"/>
          <a:stretch>
            <a:fillRect/>
          </a:stretch>
        </p:blipFill>
        <p:spPr>
          <a:xfrm>
            <a:off x="0" y="3820627"/>
            <a:ext cx="877900" cy="3037373"/>
          </a:xfrm>
          <a:prstGeom prst="rect">
            <a:avLst/>
          </a:prstGeom>
        </p:spPr>
      </p:pic>
      <p:sp>
        <p:nvSpPr>
          <p:cNvPr id="4" name="TextBox 3">
            <a:extLst>
              <a:ext uri="{FF2B5EF4-FFF2-40B4-BE49-F238E27FC236}">
                <a16:creationId xmlns:a16="http://schemas.microsoft.com/office/drawing/2014/main" id="{47BA1C4B-0E5A-449F-A7E8-D10F57E6425D}"/>
              </a:ext>
            </a:extLst>
          </p:cNvPr>
          <p:cNvSpPr txBox="1"/>
          <p:nvPr/>
        </p:nvSpPr>
        <p:spPr>
          <a:xfrm>
            <a:off x="1320799" y="1253067"/>
            <a:ext cx="4741333" cy="584775"/>
          </a:xfrm>
          <a:prstGeom prst="rect">
            <a:avLst/>
          </a:prstGeom>
          <a:noFill/>
        </p:spPr>
        <p:txBody>
          <a:bodyPr wrap="square" rtlCol="0">
            <a:spAutoFit/>
          </a:bodyPr>
          <a:lstStyle/>
          <a:p>
            <a:r>
              <a:rPr lang="en-NZ" sz="3200" b="1" dirty="0">
                <a:solidFill>
                  <a:schemeClr val="accent6">
                    <a:lumMod val="75000"/>
                  </a:schemeClr>
                </a:solidFill>
                <a:latin typeface="Arial" panose="020B0604020202020204" pitchFamily="34" charset="0"/>
                <a:cs typeface="Arial" panose="020B0604020202020204" pitchFamily="34" charset="0"/>
              </a:rPr>
              <a:t>Naming of </a:t>
            </a:r>
            <a:r>
              <a:rPr lang="en-NZ" sz="3200" b="1" dirty="0" err="1">
                <a:solidFill>
                  <a:schemeClr val="accent6">
                    <a:lumMod val="75000"/>
                  </a:schemeClr>
                </a:solidFill>
                <a:latin typeface="Arial" panose="020B0604020202020204" pitchFamily="34" charset="0"/>
                <a:cs typeface="Arial" panose="020B0604020202020204" pitchFamily="34" charset="0"/>
              </a:rPr>
              <a:t>Ngahuru</a:t>
            </a:r>
            <a:endParaRPr lang="en-NZ" sz="3200" b="1" dirty="0">
              <a:solidFill>
                <a:schemeClr val="accent6">
                  <a:lumMod val="75000"/>
                </a:schemeClr>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570C17F-A1DF-4395-AF1A-A780B7DD24D4}"/>
              </a:ext>
            </a:extLst>
          </p:cNvPr>
          <p:cNvPicPr>
            <a:picLocks noChangeAspect="1"/>
          </p:cNvPicPr>
          <p:nvPr/>
        </p:nvPicPr>
        <p:blipFill rotWithShape="1">
          <a:blip r:embed="rId4"/>
          <a:srcRect b="22547"/>
          <a:stretch/>
        </p:blipFill>
        <p:spPr>
          <a:xfrm>
            <a:off x="966204" y="4911234"/>
            <a:ext cx="8177796" cy="1944033"/>
          </a:xfrm>
          <a:prstGeom prst="rect">
            <a:avLst/>
          </a:prstGeom>
        </p:spPr>
      </p:pic>
      <p:sp>
        <p:nvSpPr>
          <p:cNvPr id="7" name="TextBox 6">
            <a:extLst>
              <a:ext uri="{FF2B5EF4-FFF2-40B4-BE49-F238E27FC236}">
                <a16:creationId xmlns:a16="http://schemas.microsoft.com/office/drawing/2014/main" id="{F20B308B-CFA4-4063-ADE2-1071B9996D17}"/>
              </a:ext>
            </a:extLst>
          </p:cNvPr>
          <p:cNvSpPr txBox="1"/>
          <p:nvPr/>
        </p:nvSpPr>
        <p:spPr>
          <a:xfrm>
            <a:off x="1320800" y="2220376"/>
            <a:ext cx="6299200" cy="2308324"/>
          </a:xfrm>
          <a:prstGeom prst="rect">
            <a:avLst/>
          </a:prstGeom>
          <a:noFill/>
        </p:spPr>
        <p:txBody>
          <a:bodyPr wrap="square" rtlCol="0">
            <a:spAutoFit/>
          </a:bodyPr>
          <a:lstStyle/>
          <a:p>
            <a:r>
              <a:rPr lang="en-NZ" sz="2400" dirty="0" err="1"/>
              <a:t>Huru</a:t>
            </a:r>
            <a:endParaRPr lang="en-NZ" sz="2400" dirty="0"/>
          </a:p>
          <a:p>
            <a:r>
              <a:rPr lang="en-NZ" sz="2400" dirty="0"/>
              <a:t>1. to draw in</a:t>
            </a:r>
          </a:p>
          <a:p>
            <a:r>
              <a:rPr lang="en-NZ" sz="2400" dirty="0" err="1"/>
              <a:t>Ngā</a:t>
            </a:r>
            <a:r>
              <a:rPr lang="en-NZ" sz="2400" dirty="0"/>
              <a:t> </a:t>
            </a:r>
          </a:p>
          <a:p>
            <a:r>
              <a:rPr lang="en-NZ" sz="2400" dirty="0"/>
              <a:t>1. (particle) (determiner) the - plural of </a:t>
            </a:r>
            <a:r>
              <a:rPr lang="en-NZ" sz="2400" dirty="0" err="1"/>
              <a:t>te</a:t>
            </a:r>
            <a:endParaRPr lang="en-NZ" sz="2400" dirty="0"/>
          </a:p>
          <a:p>
            <a:pPr marL="457200" indent="-457200">
              <a:buAutoNum type="arabicPeriod"/>
            </a:pPr>
            <a:endParaRPr lang="en-NZ" sz="2400" dirty="0"/>
          </a:p>
          <a:p>
            <a:r>
              <a:rPr lang="en-NZ" sz="2400" dirty="0" err="1"/>
              <a:t>Ngahuru</a:t>
            </a:r>
            <a:r>
              <a:rPr lang="en-NZ" sz="2400" dirty="0"/>
              <a:t>  = </a:t>
            </a:r>
            <a:r>
              <a:rPr lang="en-NZ" sz="2400" b="1" dirty="0"/>
              <a:t>Both</a:t>
            </a:r>
            <a:r>
              <a:rPr lang="en-NZ" sz="2400" dirty="0"/>
              <a:t> hands with all fingers </a:t>
            </a:r>
            <a:r>
              <a:rPr lang="en-NZ" sz="2400" b="1" dirty="0"/>
              <a:t>drawn in</a:t>
            </a:r>
          </a:p>
        </p:txBody>
      </p:sp>
    </p:spTree>
    <p:extLst>
      <p:ext uri="{BB962C8B-B14F-4D97-AF65-F5344CB8AC3E}">
        <p14:creationId xmlns:p14="http://schemas.microsoft.com/office/powerpoint/2010/main" val="73624302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A0BB2-70BF-421B-BEA7-D7AE6F8BBC70}"/>
              </a:ext>
            </a:extLst>
          </p:cNvPr>
          <p:cNvPicPr>
            <a:picLocks noChangeAspect="1"/>
          </p:cNvPicPr>
          <p:nvPr/>
        </p:nvPicPr>
        <p:blipFill rotWithShape="1">
          <a:blip r:embed="rId3"/>
          <a:srcRect l="9831" t="5048" r="52209" b="4207"/>
          <a:stretch/>
        </p:blipFill>
        <p:spPr>
          <a:xfrm>
            <a:off x="0" y="850043"/>
            <a:ext cx="878433" cy="2946705"/>
          </a:xfrm>
          <a:prstGeom prst="rect">
            <a:avLst/>
          </a:prstGeom>
        </p:spPr>
      </p:pic>
      <p:pic>
        <p:nvPicPr>
          <p:cNvPr id="4" name="Picture 3">
            <a:extLst>
              <a:ext uri="{FF2B5EF4-FFF2-40B4-BE49-F238E27FC236}">
                <a16:creationId xmlns:a16="http://schemas.microsoft.com/office/drawing/2014/main" id="{B9F3E862-2C2B-4BAE-A2D3-66574EBBF669}"/>
              </a:ext>
            </a:extLst>
          </p:cNvPr>
          <p:cNvPicPr>
            <a:picLocks noChangeAspect="1"/>
          </p:cNvPicPr>
          <p:nvPr/>
        </p:nvPicPr>
        <p:blipFill rotWithShape="1">
          <a:blip r:embed="rId3"/>
          <a:srcRect l="9831" t="5048" r="52209" b="4207"/>
          <a:stretch/>
        </p:blipFill>
        <p:spPr>
          <a:xfrm>
            <a:off x="0" y="3796749"/>
            <a:ext cx="878433" cy="3061252"/>
          </a:xfrm>
          <a:prstGeom prst="rect">
            <a:avLst/>
          </a:prstGeom>
        </p:spPr>
      </p:pic>
      <p:sp>
        <p:nvSpPr>
          <p:cNvPr id="5" name="TextBox 4">
            <a:extLst>
              <a:ext uri="{FF2B5EF4-FFF2-40B4-BE49-F238E27FC236}">
                <a16:creationId xmlns:a16="http://schemas.microsoft.com/office/drawing/2014/main" id="{EFFC4EE1-2BFA-4A2C-B739-FC16852421A9}"/>
              </a:ext>
            </a:extLst>
          </p:cNvPr>
          <p:cNvSpPr txBox="1"/>
          <p:nvPr/>
        </p:nvSpPr>
        <p:spPr>
          <a:xfrm>
            <a:off x="1135582" y="1074818"/>
            <a:ext cx="7113724" cy="584775"/>
          </a:xfrm>
          <a:prstGeom prst="rect">
            <a:avLst/>
          </a:prstGeom>
          <a:noFill/>
        </p:spPr>
        <p:txBody>
          <a:bodyPr wrap="square" rtlCol="0">
            <a:spAutoFit/>
          </a:bodyPr>
          <a:lstStyle/>
          <a:p>
            <a:r>
              <a:rPr lang="en-NZ" sz="3200" b="1" dirty="0">
                <a:solidFill>
                  <a:schemeClr val="accent6">
                    <a:lumMod val="75000"/>
                  </a:schemeClr>
                </a:solidFill>
                <a:latin typeface="Arial" panose="020B0604020202020204" pitchFamily="34" charset="0"/>
                <a:cs typeface="Arial" panose="020B0604020202020204" pitchFamily="34" charset="0"/>
              </a:rPr>
              <a:t>Māori Counting System</a:t>
            </a:r>
          </a:p>
        </p:txBody>
      </p:sp>
      <p:sp>
        <p:nvSpPr>
          <p:cNvPr id="13" name="TextBox 12">
            <a:extLst>
              <a:ext uri="{FF2B5EF4-FFF2-40B4-BE49-F238E27FC236}">
                <a16:creationId xmlns:a16="http://schemas.microsoft.com/office/drawing/2014/main" id="{F7F4A335-65AD-4DBE-B9E3-D8549DCE0405}"/>
              </a:ext>
            </a:extLst>
          </p:cNvPr>
          <p:cNvSpPr txBox="1"/>
          <p:nvPr/>
        </p:nvSpPr>
        <p:spPr>
          <a:xfrm>
            <a:off x="1208868" y="6407765"/>
            <a:ext cx="7113724" cy="369332"/>
          </a:xfrm>
          <a:prstGeom prst="rect">
            <a:avLst/>
          </a:prstGeom>
          <a:noFill/>
        </p:spPr>
        <p:txBody>
          <a:bodyPr wrap="square" rtlCol="0">
            <a:spAutoFit/>
          </a:bodyPr>
          <a:lstStyle/>
          <a:p>
            <a:r>
              <a:rPr lang="en-NZ" sz="900" dirty="0"/>
              <a:t>Source: The Journal of the Polynesian Society (Bender, "FANCIFUL" OR GENUINE? BASES AND HIGH NUMERALS IN POLYNESIAN NUMBER SYSTEMS, 2006) (</a:t>
            </a:r>
            <a:r>
              <a:rPr lang="en-NZ" sz="900" dirty="0" err="1"/>
              <a:t>Beller</a:t>
            </a:r>
            <a:r>
              <a:rPr lang="en-NZ" sz="900" dirty="0"/>
              <a:t> S. , 2006).</a:t>
            </a:r>
          </a:p>
        </p:txBody>
      </p:sp>
      <p:graphicFrame>
        <p:nvGraphicFramePr>
          <p:cNvPr id="6" name="Table 5">
            <a:extLst>
              <a:ext uri="{FF2B5EF4-FFF2-40B4-BE49-F238E27FC236}">
                <a16:creationId xmlns:a16="http://schemas.microsoft.com/office/drawing/2014/main" id="{3C27060A-851C-4CBA-9396-7DE889F0D65B}"/>
              </a:ext>
            </a:extLst>
          </p:cNvPr>
          <p:cNvGraphicFramePr>
            <a:graphicFrameLocks noGrp="1"/>
          </p:cNvGraphicFramePr>
          <p:nvPr>
            <p:extLst>
              <p:ext uri="{D42A27DB-BD31-4B8C-83A1-F6EECF244321}">
                <p14:modId xmlns:p14="http://schemas.microsoft.com/office/powerpoint/2010/main" val="131496519"/>
              </p:ext>
            </p:extLst>
          </p:nvPr>
        </p:nvGraphicFramePr>
        <p:xfrm>
          <a:off x="1208868" y="1953680"/>
          <a:ext cx="2493711" cy="4067531"/>
        </p:xfrm>
        <a:graphic>
          <a:graphicData uri="http://schemas.openxmlformats.org/drawingml/2006/table">
            <a:tbl>
              <a:tblPr firstRow="1" firstCol="1" bandRow="1">
                <a:tableStyleId>{5C22544A-7EE6-4342-B048-85BDC9FD1C3A}</a:tableStyleId>
              </a:tblPr>
              <a:tblGrid>
                <a:gridCol w="793658">
                  <a:extLst>
                    <a:ext uri="{9D8B030D-6E8A-4147-A177-3AD203B41FA5}">
                      <a16:colId xmlns:a16="http://schemas.microsoft.com/office/drawing/2014/main" val="2726521874"/>
                    </a:ext>
                  </a:extLst>
                </a:gridCol>
                <a:gridCol w="1700053">
                  <a:extLst>
                    <a:ext uri="{9D8B030D-6E8A-4147-A177-3AD203B41FA5}">
                      <a16:colId xmlns:a16="http://schemas.microsoft.com/office/drawing/2014/main" val="2250094031"/>
                    </a:ext>
                  </a:extLst>
                </a:gridCol>
              </a:tblGrid>
              <a:tr h="271292">
                <a:tc>
                  <a:txBody>
                    <a:bodyPr/>
                    <a:lstStyle/>
                    <a:p>
                      <a:pPr>
                        <a:lnSpc>
                          <a:spcPct val="107000"/>
                        </a:lnSpc>
                        <a:spcAft>
                          <a:spcPts val="0"/>
                        </a:spcAft>
                      </a:pPr>
                      <a:r>
                        <a:rPr lang="en-NZ" sz="1400" dirty="0">
                          <a:effectLst/>
                        </a:rPr>
                        <a:t>#</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a:effectLst/>
                        </a:rPr>
                        <a:t>Māor</a:t>
                      </a:r>
                      <a:r>
                        <a:rPr lang="en-NZ" sz="1100" dirty="0">
                          <a:effectLst/>
                        </a:rPr>
                        <a:t>i</a:t>
                      </a:r>
                      <a:endParaRPr lang="en-N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1051629234"/>
                  </a:ext>
                </a:extLst>
              </a:tr>
              <a:tr h="273747">
                <a:tc>
                  <a:txBody>
                    <a:bodyPr/>
                    <a:lstStyle/>
                    <a:p>
                      <a:pPr>
                        <a:lnSpc>
                          <a:spcPct val="107000"/>
                        </a:lnSpc>
                        <a:spcAft>
                          <a:spcPts val="0"/>
                        </a:spcAft>
                      </a:pPr>
                      <a:r>
                        <a:rPr lang="en-NZ" sz="1400" dirty="0">
                          <a:effectLst/>
                        </a:rPr>
                        <a:t>1</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tah</a:t>
                      </a:r>
                      <a:r>
                        <a:rPr lang="en-NZ" sz="1100" dirty="0" err="1">
                          <a:effectLst/>
                        </a:rPr>
                        <a:t>i</a:t>
                      </a:r>
                      <a:endParaRPr lang="en-NZ"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4116884933"/>
                  </a:ext>
                </a:extLst>
              </a:tr>
              <a:tr h="271292">
                <a:tc>
                  <a:txBody>
                    <a:bodyPr/>
                    <a:lstStyle/>
                    <a:p>
                      <a:pPr>
                        <a:lnSpc>
                          <a:spcPct val="107000"/>
                        </a:lnSpc>
                        <a:spcAft>
                          <a:spcPts val="0"/>
                        </a:spcAft>
                      </a:pPr>
                      <a:r>
                        <a:rPr lang="en-NZ" sz="1400" dirty="0">
                          <a:effectLst/>
                        </a:rPr>
                        <a:t>2</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rua</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152181266"/>
                  </a:ext>
                </a:extLst>
              </a:tr>
              <a:tr h="285826">
                <a:tc>
                  <a:txBody>
                    <a:bodyPr/>
                    <a:lstStyle/>
                    <a:p>
                      <a:pPr>
                        <a:lnSpc>
                          <a:spcPct val="107000"/>
                        </a:lnSpc>
                        <a:spcAft>
                          <a:spcPts val="0"/>
                        </a:spcAft>
                      </a:pPr>
                      <a:r>
                        <a:rPr lang="en-NZ" sz="1400" dirty="0">
                          <a:effectLst/>
                        </a:rPr>
                        <a:t>3</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toru</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3370931078"/>
                  </a:ext>
                </a:extLst>
              </a:tr>
              <a:tr h="271292">
                <a:tc>
                  <a:txBody>
                    <a:bodyPr/>
                    <a:lstStyle/>
                    <a:p>
                      <a:pPr>
                        <a:lnSpc>
                          <a:spcPct val="107000"/>
                        </a:lnSpc>
                        <a:spcAft>
                          <a:spcPts val="0"/>
                        </a:spcAft>
                      </a:pPr>
                      <a:r>
                        <a:rPr lang="en-NZ" sz="1400" dirty="0">
                          <a:effectLst/>
                        </a:rPr>
                        <a:t>4</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whā</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3175027762"/>
                  </a:ext>
                </a:extLst>
              </a:tr>
              <a:tr h="271292">
                <a:tc>
                  <a:txBody>
                    <a:bodyPr/>
                    <a:lstStyle/>
                    <a:p>
                      <a:pPr>
                        <a:lnSpc>
                          <a:spcPct val="107000"/>
                        </a:lnSpc>
                        <a:spcAft>
                          <a:spcPts val="0"/>
                        </a:spcAft>
                      </a:pPr>
                      <a:r>
                        <a:rPr lang="en-NZ" sz="1400" dirty="0">
                          <a:effectLst/>
                        </a:rPr>
                        <a:t>5</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rima</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4199435928"/>
                  </a:ext>
                </a:extLst>
              </a:tr>
              <a:tr h="271292">
                <a:tc>
                  <a:txBody>
                    <a:bodyPr/>
                    <a:lstStyle/>
                    <a:p>
                      <a:pPr>
                        <a:lnSpc>
                          <a:spcPct val="107000"/>
                        </a:lnSpc>
                        <a:spcAft>
                          <a:spcPts val="0"/>
                        </a:spcAft>
                      </a:pPr>
                      <a:r>
                        <a:rPr lang="en-NZ" sz="1400" dirty="0">
                          <a:effectLst/>
                        </a:rPr>
                        <a:t>6</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a:effectLst/>
                        </a:rPr>
                        <a:t>ono</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4230349320"/>
                  </a:ext>
                </a:extLst>
              </a:tr>
              <a:tr h="271292">
                <a:tc>
                  <a:txBody>
                    <a:bodyPr/>
                    <a:lstStyle/>
                    <a:p>
                      <a:pPr>
                        <a:lnSpc>
                          <a:spcPct val="107000"/>
                        </a:lnSpc>
                        <a:spcAft>
                          <a:spcPts val="0"/>
                        </a:spcAft>
                      </a:pPr>
                      <a:r>
                        <a:rPr lang="en-NZ" sz="1400" dirty="0">
                          <a:effectLst/>
                        </a:rPr>
                        <a:t>7</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whitu</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119982785"/>
                  </a:ext>
                </a:extLst>
              </a:tr>
              <a:tr h="271292">
                <a:tc>
                  <a:txBody>
                    <a:bodyPr/>
                    <a:lstStyle/>
                    <a:p>
                      <a:pPr>
                        <a:lnSpc>
                          <a:spcPct val="107000"/>
                        </a:lnSpc>
                        <a:spcAft>
                          <a:spcPts val="0"/>
                        </a:spcAft>
                      </a:pPr>
                      <a:r>
                        <a:rPr lang="en-NZ" sz="1400" dirty="0">
                          <a:effectLst/>
                        </a:rPr>
                        <a:t>8</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waru</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2503051346"/>
                  </a:ext>
                </a:extLst>
              </a:tr>
              <a:tr h="271292">
                <a:tc>
                  <a:txBody>
                    <a:bodyPr/>
                    <a:lstStyle/>
                    <a:p>
                      <a:pPr>
                        <a:lnSpc>
                          <a:spcPct val="107000"/>
                        </a:lnSpc>
                        <a:spcAft>
                          <a:spcPts val="0"/>
                        </a:spcAft>
                      </a:pPr>
                      <a:r>
                        <a:rPr lang="en-NZ" sz="1400" dirty="0">
                          <a:effectLst/>
                        </a:rPr>
                        <a:t>9</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iwa</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1800119834"/>
                  </a:ext>
                </a:extLst>
              </a:tr>
              <a:tr h="271292">
                <a:tc>
                  <a:txBody>
                    <a:bodyPr/>
                    <a:lstStyle/>
                    <a:p>
                      <a:pPr>
                        <a:lnSpc>
                          <a:spcPct val="107000"/>
                        </a:lnSpc>
                        <a:spcAft>
                          <a:spcPts val="0"/>
                        </a:spcAft>
                      </a:pPr>
                      <a:r>
                        <a:rPr lang="en-NZ" sz="1400">
                          <a:solidFill>
                            <a:schemeClr val="accent6"/>
                          </a:solidFill>
                          <a:effectLst/>
                        </a:rPr>
                        <a:t>10</a:t>
                      </a:r>
                      <a:endParaRPr lang="en-NZ" sz="105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tekau</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4196046515"/>
                  </a:ext>
                </a:extLst>
              </a:tr>
              <a:tr h="271292">
                <a:tc>
                  <a:txBody>
                    <a:bodyPr/>
                    <a:lstStyle/>
                    <a:p>
                      <a:pPr>
                        <a:lnSpc>
                          <a:spcPct val="107000"/>
                        </a:lnSpc>
                        <a:spcAft>
                          <a:spcPts val="0"/>
                        </a:spcAft>
                      </a:pPr>
                      <a:r>
                        <a:rPr lang="en-NZ" sz="1400">
                          <a:solidFill>
                            <a:schemeClr val="accent6"/>
                          </a:solidFill>
                          <a:effectLst/>
                        </a:rPr>
                        <a:t>10</a:t>
                      </a:r>
                      <a:r>
                        <a:rPr lang="en-NZ" sz="1400" baseline="30000">
                          <a:solidFill>
                            <a:schemeClr val="accent6"/>
                          </a:solidFill>
                          <a:effectLst/>
                        </a:rPr>
                        <a:t>2</a:t>
                      </a:r>
                      <a:endParaRPr lang="en-NZ" sz="105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rau</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4159525583"/>
                  </a:ext>
                </a:extLst>
              </a:tr>
              <a:tr h="271292">
                <a:tc>
                  <a:txBody>
                    <a:bodyPr/>
                    <a:lstStyle/>
                    <a:p>
                      <a:pPr>
                        <a:lnSpc>
                          <a:spcPct val="107000"/>
                        </a:lnSpc>
                        <a:spcAft>
                          <a:spcPts val="0"/>
                        </a:spcAft>
                      </a:pPr>
                      <a:r>
                        <a:rPr lang="en-NZ" sz="1400">
                          <a:solidFill>
                            <a:schemeClr val="accent6"/>
                          </a:solidFill>
                          <a:effectLst/>
                        </a:rPr>
                        <a:t>10</a:t>
                      </a:r>
                      <a:r>
                        <a:rPr lang="en-NZ" sz="1400" baseline="30000">
                          <a:solidFill>
                            <a:schemeClr val="accent6"/>
                          </a:solidFill>
                          <a:effectLst/>
                        </a:rPr>
                        <a:t>3</a:t>
                      </a:r>
                      <a:endParaRPr lang="en-NZ" sz="105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a:effectLst/>
                        </a:rPr>
                        <a:t>mano</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149189304"/>
                  </a:ext>
                </a:extLst>
              </a:tr>
              <a:tr h="252454">
                <a:tc>
                  <a:txBody>
                    <a:bodyPr/>
                    <a:lstStyle/>
                    <a:p>
                      <a:pPr>
                        <a:lnSpc>
                          <a:spcPct val="107000"/>
                        </a:lnSpc>
                        <a:spcAft>
                          <a:spcPts val="0"/>
                        </a:spcAft>
                      </a:pPr>
                      <a:r>
                        <a:rPr lang="en-NZ" sz="1400">
                          <a:solidFill>
                            <a:schemeClr val="accent6"/>
                          </a:solidFill>
                          <a:effectLst/>
                        </a:rPr>
                        <a:t>10</a:t>
                      </a:r>
                      <a:r>
                        <a:rPr lang="en-NZ" sz="1400" baseline="30000">
                          <a:solidFill>
                            <a:schemeClr val="accent6"/>
                          </a:solidFill>
                          <a:effectLst/>
                        </a:rPr>
                        <a:t>4</a:t>
                      </a:r>
                      <a:endParaRPr lang="en-NZ" sz="105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tekau</a:t>
                      </a:r>
                      <a:r>
                        <a:rPr lang="en-NZ" sz="1400" dirty="0">
                          <a:effectLst/>
                        </a:rPr>
                        <a:t> mano</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2255561286"/>
                  </a:ext>
                </a:extLst>
              </a:tr>
              <a:tr h="271292">
                <a:tc>
                  <a:txBody>
                    <a:bodyPr/>
                    <a:lstStyle/>
                    <a:p>
                      <a:pPr>
                        <a:lnSpc>
                          <a:spcPct val="107000"/>
                        </a:lnSpc>
                        <a:spcAft>
                          <a:spcPts val="0"/>
                        </a:spcAft>
                      </a:pPr>
                      <a:r>
                        <a:rPr lang="en-NZ" sz="1400" dirty="0">
                          <a:solidFill>
                            <a:schemeClr val="accent6"/>
                          </a:solidFill>
                          <a:effectLst/>
                        </a:rPr>
                        <a:t>10</a:t>
                      </a:r>
                      <a:r>
                        <a:rPr lang="en-NZ" sz="1400" baseline="30000" dirty="0">
                          <a:solidFill>
                            <a:schemeClr val="accent6"/>
                          </a:solidFill>
                          <a:effectLst/>
                        </a:rPr>
                        <a:t>5</a:t>
                      </a:r>
                      <a:endParaRPr lang="en-NZ" sz="1050"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tc>
                  <a:txBody>
                    <a:bodyPr/>
                    <a:lstStyle/>
                    <a:p>
                      <a:pPr>
                        <a:lnSpc>
                          <a:spcPct val="107000"/>
                        </a:lnSpc>
                        <a:spcAft>
                          <a:spcPts val="0"/>
                        </a:spcAft>
                      </a:pPr>
                      <a:r>
                        <a:rPr lang="en-NZ" sz="1400" dirty="0" err="1">
                          <a:effectLst/>
                        </a:rPr>
                        <a:t>rau</a:t>
                      </a:r>
                      <a:r>
                        <a:rPr lang="en-NZ" sz="1400" dirty="0">
                          <a:effectLst/>
                        </a:rPr>
                        <a:t> mano</a:t>
                      </a:r>
                      <a:endParaRPr lang="en-NZ"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58134" marR="58134" marT="0" marB="0"/>
                </a:tc>
                <a:extLst>
                  <a:ext uri="{0D108BD9-81ED-4DB2-BD59-A6C34878D82A}">
                    <a16:rowId xmlns:a16="http://schemas.microsoft.com/office/drawing/2014/main" val="2262130317"/>
                  </a:ext>
                </a:extLst>
              </a:tr>
            </a:tbl>
          </a:graphicData>
        </a:graphic>
      </p:graphicFrame>
      <p:sp>
        <p:nvSpPr>
          <p:cNvPr id="7" name="Rectangle 6">
            <a:extLst>
              <a:ext uri="{FF2B5EF4-FFF2-40B4-BE49-F238E27FC236}">
                <a16:creationId xmlns:a16="http://schemas.microsoft.com/office/drawing/2014/main" id="{837646E9-568D-4688-8B5C-EEB596AC7DA3}"/>
              </a:ext>
            </a:extLst>
          </p:cNvPr>
          <p:cNvSpPr/>
          <p:nvPr/>
        </p:nvSpPr>
        <p:spPr>
          <a:xfrm>
            <a:off x="4018859" y="1953680"/>
            <a:ext cx="4572000" cy="1015663"/>
          </a:xfrm>
          <a:prstGeom prst="rect">
            <a:avLst/>
          </a:prstGeom>
        </p:spPr>
        <p:txBody>
          <a:bodyPr>
            <a:spAutoFit/>
          </a:bodyPr>
          <a:lstStyle/>
          <a:p>
            <a:r>
              <a:rPr lang="en-NZ" sz="2000" dirty="0">
                <a:latin typeface="Calibri" panose="020F0502020204030204" pitchFamily="34" charset="0"/>
                <a:ea typeface="Calibri" panose="020F0502020204030204" pitchFamily="34" charset="0"/>
                <a:cs typeface="Times New Roman" panose="02020603050405020304" pitchFamily="18" charset="0"/>
              </a:rPr>
              <a:t>A true base-10 system of counting shows a clear </a:t>
            </a:r>
            <a:r>
              <a:rPr lang="en-NZ" sz="2000" b="1" dirty="0">
                <a:solidFill>
                  <a:schemeClr val="accent6"/>
                </a:solidFill>
                <a:latin typeface="Calibri" panose="020F0502020204030204" pitchFamily="34" charset="0"/>
                <a:ea typeface="Calibri" panose="020F0502020204030204" pitchFamily="34" charset="0"/>
                <a:cs typeface="Times New Roman" panose="02020603050405020304" pitchFamily="18" charset="0"/>
              </a:rPr>
              <a:t>recurrence of powers on the number 10.</a:t>
            </a:r>
            <a:endParaRPr lang="en-NZ" b="1" dirty="0">
              <a:solidFill>
                <a:schemeClr val="accent6"/>
              </a:solidFill>
            </a:endParaRPr>
          </a:p>
        </p:txBody>
      </p:sp>
    </p:spTree>
    <p:extLst>
      <p:ext uri="{BB962C8B-B14F-4D97-AF65-F5344CB8AC3E}">
        <p14:creationId xmlns:p14="http://schemas.microsoft.com/office/powerpoint/2010/main" val="4086935268"/>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536868D-A02C-4643-9744-6FBB51397314}"/>
              </a:ext>
            </a:extLst>
          </p:cNvPr>
          <p:cNvGraphicFramePr/>
          <p:nvPr>
            <p:extLst>
              <p:ext uri="{D42A27DB-BD31-4B8C-83A1-F6EECF244321}">
                <p14:modId xmlns:p14="http://schemas.microsoft.com/office/powerpoint/2010/main" val="3058492078"/>
              </p:ext>
            </p:extLst>
          </p:nvPr>
        </p:nvGraphicFramePr>
        <p:xfrm>
          <a:off x="860421" y="4992447"/>
          <a:ext cx="2398426" cy="1663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4732E15F-0942-4A10-B7E0-5A8EFB5A8C87}"/>
              </a:ext>
            </a:extLst>
          </p:cNvPr>
          <p:cNvGraphicFramePr/>
          <p:nvPr>
            <p:extLst>
              <p:ext uri="{D42A27DB-BD31-4B8C-83A1-F6EECF244321}">
                <p14:modId xmlns:p14="http://schemas.microsoft.com/office/powerpoint/2010/main" val="2616247861"/>
              </p:ext>
            </p:extLst>
          </p:nvPr>
        </p:nvGraphicFramePr>
        <p:xfrm>
          <a:off x="2382476" y="4990196"/>
          <a:ext cx="2368446" cy="166099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a:extLst>
              <a:ext uri="{FF2B5EF4-FFF2-40B4-BE49-F238E27FC236}">
                <a16:creationId xmlns:a16="http://schemas.microsoft.com/office/drawing/2014/main" id="{DBE3480D-740F-43AE-8F22-C40949EDC722}"/>
              </a:ext>
            </a:extLst>
          </p:cNvPr>
          <p:cNvPicPr>
            <a:picLocks noChangeAspect="1"/>
          </p:cNvPicPr>
          <p:nvPr/>
        </p:nvPicPr>
        <p:blipFill rotWithShape="1">
          <a:blip r:embed="rId13"/>
          <a:srcRect l="9831" t="5048" r="52209" b="4207"/>
          <a:stretch/>
        </p:blipFill>
        <p:spPr>
          <a:xfrm>
            <a:off x="0" y="850043"/>
            <a:ext cx="878433" cy="2946705"/>
          </a:xfrm>
          <a:prstGeom prst="rect">
            <a:avLst/>
          </a:prstGeom>
        </p:spPr>
      </p:pic>
      <p:pic>
        <p:nvPicPr>
          <p:cNvPr id="5" name="Picture 4">
            <a:extLst>
              <a:ext uri="{FF2B5EF4-FFF2-40B4-BE49-F238E27FC236}">
                <a16:creationId xmlns:a16="http://schemas.microsoft.com/office/drawing/2014/main" id="{E254E75A-8C04-474A-80B8-77AC28FF1E02}"/>
              </a:ext>
            </a:extLst>
          </p:cNvPr>
          <p:cNvPicPr>
            <a:picLocks noChangeAspect="1"/>
          </p:cNvPicPr>
          <p:nvPr/>
        </p:nvPicPr>
        <p:blipFill rotWithShape="1">
          <a:blip r:embed="rId13"/>
          <a:srcRect l="9831" t="5048" r="52209" b="4207"/>
          <a:stretch/>
        </p:blipFill>
        <p:spPr>
          <a:xfrm>
            <a:off x="0" y="3796749"/>
            <a:ext cx="878433" cy="3061252"/>
          </a:xfrm>
          <a:prstGeom prst="rect">
            <a:avLst/>
          </a:prstGeom>
        </p:spPr>
      </p:pic>
      <p:sp>
        <p:nvSpPr>
          <p:cNvPr id="6" name="TextBox 5">
            <a:extLst>
              <a:ext uri="{FF2B5EF4-FFF2-40B4-BE49-F238E27FC236}">
                <a16:creationId xmlns:a16="http://schemas.microsoft.com/office/drawing/2014/main" id="{EC7C3594-D1E6-40AD-8614-2C238189E6D3}"/>
              </a:ext>
            </a:extLst>
          </p:cNvPr>
          <p:cNvSpPr txBox="1"/>
          <p:nvPr/>
        </p:nvSpPr>
        <p:spPr>
          <a:xfrm>
            <a:off x="1251678" y="1168429"/>
            <a:ext cx="6640643" cy="584775"/>
          </a:xfrm>
          <a:prstGeom prst="rect">
            <a:avLst/>
          </a:prstGeom>
          <a:noFill/>
        </p:spPr>
        <p:txBody>
          <a:bodyPr wrap="square" rtlCol="0">
            <a:spAutoFit/>
          </a:bodyPr>
          <a:lstStyle/>
          <a:p>
            <a:r>
              <a:rPr lang="en-NZ" sz="3200" b="1" dirty="0">
                <a:solidFill>
                  <a:schemeClr val="accent6">
                    <a:lumMod val="75000"/>
                  </a:schemeClr>
                </a:solidFill>
                <a:latin typeface="Arial" panose="020B0604020202020204" pitchFamily="34" charset="0"/>
                <a:cs typeface="Arial" panose="020B0604020202020204" pitchFamily="34" charset="0"/>
              </a:rPr>
              <a:t>Origins of counting systems</a:t>
            </a:r>
          </a:p>
        </p:txBody>
      </p:sp>
      <p:graphicFrame>
        <p:nvGraphicFramePr>
          <p:cNvPr id="8" name="Diagram 7">
            <a:extLst>
              <a:ext uri="{FF2B5EF4-FFF2-40B4-BE49-F238E27FC236}">
                <a16:creationId xmlns:a16="http://schemas.microsoft.com/office/drawing/2014/main" id="{D4F1F033-6255-4028-9AB8-DB1D3022BD70}"/>
              </a:ext>
            </a:extLst>
          </p:cNvPr>
          <p:cNvGraphicFramePr/>
          <p:nvPr>
            <p:extLst>
              <p:ext uri="{D42A27DB-BD31-4B8C-83A1-F6EECF244321}">
                <p14:modId xmlns:p14="http://schemas.microsoft.com/office/powerpoint/2010/main" val="3055982490"/>
              </p:ext>
            </p:extLst>
          </p:nvPr>
        </p:nvGraphicFramePr>
        <p:xfrm>
          <a:off x="3846835" y="4995363"/>
          <a:ext cx="2368446" cy="166099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a:extLst>
              <a:ext uri="{FF2B5EF4-FFF2-40B4-BE49-F238E27FC236}">
                <a16:creationId xmlns:a16="http://schemas.microsoft.com/office/drawing/2014/main" id="{9CAB0588-5DCC-4B9C-9CBB-A01ED6F8D798}"/>
              </a:ext>
            </a:extLst>
          </p:cNvPr>
          <p:cNvGraphicFramePr/>
          <p:nvPr>
            <p:extLst>
              <p:ext uri="{D42A27DB-BD31-4B8C-83A1-F6EECF244321}">
                <p14:modId xmlns:p14="http://schemas.microsoft.com/office/powerpoint/2010/main" val="496913567"/>
              </p:ext>
            </p:extLst>
          </p:nvPr>
        </p:nvGraphicFramePr>
        <p:xfrm>
          <a:off x="5309119" y="4990196"/>
          <a:ext cx="2368446" cy="166099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0" name="Diagram 9">
            <a:extLst>
              <a:ext uri="{FF2B5EF4-FFF2-40B4-BE49-F238E27FC236}">
                <a16:creationId xmlns:a16="http://schemas.microsoft.com/office/drawing/2014/main" id="{FA635577-1804-4E50-AC1E-24D9ECABF023}"/>
              </a:ext>
            </a:extLst>
          </p:cNvPr>
          <p:cNvGraphicFramePr/>
          <p:nvPr>
            <p:extLst>
              <p:ext uri="{D42A27DB-BD31-4B8C-83A1-F6EECF244321}">
                <p14:modId xmlns:p14="http://schemas.microsoft.com/office/powerpoint/2010/main" val="1933233459"/>
              </p:ext>
            </p:extLst>
          </p:nvPr>
        </p:nvGraphicFramePr>
        <p:xfrm>
          <a:off x="6775554" y="4982778"/>
          <a:ext cx="2368446" cy="166099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12" name="TextBox 11">
            <a:extLst>
              <a:ext uri="{FF2B5EF4-FFF2-40B4-BE49-F238E27FC236}">
                <a16:creationId xmlns:a16="http://schemas.microsoft.com/office/drawing/2014/main" id="{EEE49478-AB10-4E53-A6AA-5F5BE9C86DA1}"/>
              </a:ext>
            </a:extLst>
          </p:cNvPr>
          <p:cNvSpPr txBox="1"/>
          <p:nvPr/>
        </p:nvSpPr>
        <p:spPr>
          <a:xfrm>
            <a:off x="1251678" y="1807668"/>
            <a:ext cx="7052873" cy="923330"/>
          </a:xfrm>
          <a:prstGeom prst="rect">
            <a:avLst/>
          </a:prstGeom>
          <a:noFill/>
        </p:spPr>
        <p:txBody>
          <a:bodyPr wrap="square" rtlCol="0">
            <a:spAutoFit/>
          </a:bodyPr>
          <a:lstStyle/>
          <a:p>
            <a:r>
              <a:rPr lang="en-NZ" sz="1800" i="1" dirty="0"/>
              <a:t>“The great preponderance of people use a basic decimal or decadic group of 10 objects, as one should expect from counting on the fingers.” </a:t>
            </a:r>
          </a:p>
          <a:p>
            <a:r>
              <a:rPr lang="en-NZ" sz="1800" i="1" dirty="0"/>
              <a:t>(Ore, 1988).</a:t>
            </a:r>
          </a:p>
        </p:txBody>
      </p:sp>
      <p:pic>
        <p:nvPicPr>
          <p:cNvPr id="14" name="Picture 13">
            <a:extLst>
              <a:ext uri="{FF2B5EF4-FFF2-40B4-BE49-F238E27FC236}">
                <a16:creationId xmlns:a16="http://schemas.microsoft.com/office/drawing/2014/main" id="{E4DD4713-764A-46C6-8C62-59BC00478147}"/>
              </a:ext>
            </a:extLst>
          </p:cNvPr>
          <p:cNvPicPr>
            <a:picLocks noChangeAspect="1"/>
          </p:cNvPicPr>
          <p:nvPr/>
        </p:nvPicPr>
        <p:blipFill rotWithShape="1">
          <a:blip r:embed="rId29"/>
          <a:srcRect l="8656" t="22438" r="7905" b="19714"/>
          <a:stretch/>
        </p:blipFill>
        <p:spPr>
          <a:xfrm>
            <a:off x="3992441" y="2692012"/>
            <a:ext cx="5050198" cy="2145243"/>
          </a:xfrm>
          <a:prstGeom prst="rect">
            <a:avLst/>
          </a:prstGeom>
        </p:spPr>
      </p:pic>
      <p:sp>
        <p:nvSpPr>
          <p:cNvPr id="18" name="TextBox 17">
            <a:extLst>
              <a:ext uri="{FF2B5EF4-FFF2-40B4-BE49-F238E27FC236}">
                <a16:creationId xmlns:a16="http://schemas.microsoft.com/office/drawing/2014/main" id="{C3B1D8F7-A0CE-423C-B3D6-C248DB97A6AB}"/>
              </a:ext>
            </a:extLst>
          </p:cNvPr>
          <p:cNvSpPr txBox="1"/>
          <p:nvPr/>
        </p:nvSpPr>
        <p:spPr>
          <a:xfrm>
            <a:off x="1251678" y="2814071"/>
            <a:ext cx="2740763" cy="2354491"/>
          </a:xfrm>
          <a:prstGeom prst="rect">
            <a:avLst/>
          </a:prstGeom>
          <a:noFill/>
        </p:spPr>
        <p:txBody>
          <a:bodyPr wrap="square" rtlCol="0">
            <a:spAutoFit/>
          </a:bodyPr>
          <a:lstStyle/>
          <a:p>
            <a:pPr marL="342900" indent="-342900">
              <a:buFont typeface="Wingdings" panose="05000000000000000000" pitchFamily="2" charset="2"/>
              <a:buChar char="Ø"/>
            </a:pPr>
            <a:r>
              <a:rPr lang="en-NZ" sz="1600" dirty="0"/>
              <a:t>Egyptians – decimal (base-10</a:t>
            </a:r>
          </a:p>
          <a:p>
            <a:pPr marL="342900" indent="-342900">
              <a:buFont typeface="Wingdings" panose="05000000000000000000" pitchFamily="2" charset="2"/>
              <a:buChar char="Ø"/>
            </a:pPr>
            <a:r>
              <a:rPr lang="en-NZ" sz="1600" dirty="0"/>
              <a:t>Greeks – decimal (base-10) and quinary (base-5)</a:t>
            </a:r>
          </a:p>
          <a:p>
            <a:pPr marL="342900" indent="-342900">
              <a:buFont typeface="Wingdings" panose="05000000000000000000" pitchFamily="2" charset="2"/>
              <a:buChar char="Ø"/>
            </a:pPr>
            <a:r>
              <a:rPr lang="en-NZ" sz="1600" dirty="0"/>
              <a:t>Romans – quinary (base- 5)</a:t>
            </a:r>
          </a:p>
          <a:p>
            <a:pPr marL="342900" indent="-342900">
              <a:buFont typeface="Wingdings" panose="05000000000000000000" pitchFamily="2" charset="2"/>
              <a:buChar char="Ø"/>
            </a:pPr>
            <a:r>
              <a:rPr lang="en-NZ" sz="1600" dirty="0"/>
              <a:t>American-Indian – </a:t>
            </a:r>
            <a:r>
              <a:rPr lang="en-NZ" sz="1600" dirty="0" err="1"/>
              <a:t>vigesimal</a:t>
            </a:r>
            <a:r>
              <a:rPr lang="en-NZ" sz="1600" dirty="0"/>
              <a:t> (base-20)</a:t>
            </a:r>
          </a:p>
          <a:p>
            <a:endParaRPr lang="en-NZ" dirty="0"/>
          </a:p>
        </p:txBody>
      </p:sp>
    </p:spTree>
    <p:extLst>
      <p:ext uri="{BB962C8B-B14F-4D97-AF65-F5344CB8AC3E}">
        <p14:creationId xmlns:p14="http://schemas.microsoft.com/office/powerpoint/2010/main" val="256607138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57482F-50B5-41E9-9BBF-EA85970F4E57}"/>
              </a:ext>
            </a:extLst>
          </p:cNvPr>
          <p:cNvSpPr>
            <a:spLocks noGrp="1"/>
          </p:cNvSpPr>
          <p:nvPr>
            <p:ph idx="1"/>
          </p:nvPr>
        </p:nvSpPr>
        <p:spPr>
          <a:xfrm>
            <a:off x="1323833" y="1937857"/>
            <a:ext cx="7328848" cy="4518037"/>
          </a:xfrm>
        </p:spPr>
        <p:txBody>
          <a:bodyPr/>
          <a:lstStyle/>
          <a:p>
            <a:r>
              <a:rPr lang="en-NZ" sz="1800" dirty="0"/>
              <a:t>Measurement</a:t>
            </a:r>
          </a:p>
          <a:p>
            <a:pPr lvl="1"/>
            <a:r>
              <a:rPr lang="en-US" sz="1600" dirty="0"/>
              <a:t>Measures derived from human-body</a:t>
            </a:r>
          </a:p>
          <a:p>
            <a:pPr lvl="1"/>
            <a:r>
              <a:rPr lang="en-US" sz="1600" dirty="0" err="1"/>
              <a:t>Standardise</a:t>
            </a:r>
            <a:r>
              <a:rPr lang="en-US" sz="1600" dirty="0"/>
              <a:t>, </a:t>
            </a:r>
            <a:r>
              <a:rPr lang="en-US" sz="1600" dirty="0" err="1"/>
              <a:t>rauru</a:t>
            </a:r>
            <a:r>
              <a:rPr lang="en-US" sz="1600" dirty="0"/>
              <a:t>, measuring tool</a:t>
            </a:r>
          </a:p>
          <a:p>
            <a:r>
              <a:rPr lang="en-US" sz="1800" dirty="0"/>
              <a:t>Māori numeration</a:t>
            </a:r>
          </a:p>
          <a:p>
            <a:pPr lvl="1"/>
            <a:r>
              <a:rPr lang="en-NZ" sz="1600" dirty="0"/>
              <a:t>Numerical terms</a:t>
            </a:r>
          </a:p>
          <a:p>
            <a:pPr lvl="1"/>
            <a:r>
              <a:rPr lang="en-NZ" sz="1600" dirty="0"/>
              <a:t>Counting systems, origins</a:t>
            </a:r>
          </a:p>
          <a:p>
            <a:pPr lvl="1"/>
            <a:r>
              <a:rPr lang="en-NZ" sz="1600" dirty="0"/>
              <a:t>Human-body based </a:t>
            </a:r>
          </a:p>
          <a:p>
            <a:r>
              <a:rPr lang="en-US" sz="1600" dirty="0" err="1"/>
              <a:t>Whare</a:t>
            </a:r>
            <a:r>
              <a:rPr lang="en-US" sz="1600" dirty="0"/>
              <a:t> construction</a:t>
            </a:r>
          </a:p>
          <a:p>
            <a:pPr lvl="1"/>
            <a:r>
              <a:rPr lang="en-US" sz="1600" dirty="0"/>
              <a:t>Measures – Roman Measures, </a:t>
            </a:r>
            <a:r>
              <a:rPr lang="en-US" sz="1600" dirty="0" err="1"/>
              <a:t>whare</a:t>
            </a:r>
            <a:r>
              <a:rPr lang="en-US" sz="1600" dirty="0"/>
              <a:t> wānanga and </a:t>
            </a:r>
            <a:r>
              <a:rPr lang="en-US" sz="1600" dirty="0" err="1"/>
              <a:t>te</a:t>
            </a:r>
            <a:r>
              <a:rPr lang="en-US" sz="1600" dirty="0"/>
              <a:t> </a:t>
            </a:r>
            <a:r>
              <a:rPr lang="en-US" sz="1600" dirty="0" err="1"/>
              <a:t>aho</a:t>
            </a:r>
            <a:r>
              <a:rPr lang="en-US" sz="1600" dirty="0"/>
              <a:t>.</a:t>
            </a:r>
          </a:p>
          <a:p>
            <a:pPr lvl="1"/>
            <a:r>
              <a:rPr lang="en-US" sz="1600" dirty="0"/>
              <a:t>Construction - </a:t>
            </a:r>
            <a:r>
              <a:rPr lang="en-NZ" sz="1600" dirty="0" err="1"/>
              <a:t>taura</a:t>
            </a:r>
            <a:r>
              <a:rPr lang="en-NZ" sz="1600" dirty="0"/>
              <a:t> </a:t>
            </a:r>
            <a:r>
              <a:rPr lang="en-NZ" sz="1600" dirty="0" err="1"/>
              <a:t>tīeke</a:t>
            </a:r>
            <a:endParaRPr lang="en-NZ" sz="1600" dirty="0"/>
          </a:p>
          <a:p>
            <a:r>
              <a:rPr lang="en-NZ" sz="1600" dirty="0" err="1"/>
              <a:t>Rauru</a:t>
            </a:r>
            <a:r>
              <a:rPr lang="en-NZ" sz="1600" dirty="0"/>
              <a:t> -  plaiting of three or more strands, umbilical cord, </a:t>
            </a:r>
            <a:r>
              <a:rPr lang="en-NZ" sz="1600" dirty="0" err="1"/>
              <a:t>Rauru</a:t>
            </a:r>
            <a:r>
              <a:rPr lang="en-NZ" sz="1600" dirty="0"/>
              <a:t>-</a:t>
            </a:r>
            <a:r>
              <a:rPr lang="en-NZ" sz="1600" dirty="0" err="1"/>
              <a:t>nui</a:t>
            </a:r>
            <a:r>
              <a:rPr lang="en-NZ" sz="1600" dirty="0"/>
              <a:t>-a-Toi</a:t>
            </a:r>
          </a:p>
          <a:p>
            <a:pPr marL="0" indent="0">
              <a:buNone/>
            </a:pPr>
            <a:endParaRPr lang="en-US" sz="1600" dirty="0"/>
          </a:p>
        </p:txBody>
      </p:sp>
      <p:sp>
        <p:nvSpPr>
          <p:cNvPr id="5" name="TextBox 4">
            <a:extLst>
              <a:ext uri="{FF2B5EF4-FFF2-40B4-BE49-F238E27FC236}">
                <a16:creationId xmlns:a16="http://schemas.microsoft.com/office/drawing/2014/main" id="{E303E64C-3BC9-4E6C-BFDE-1754AE4B0A4B}"/>
              </a:ext>
            </a:extLst>
          </p:cNvPr>
          <p:cNvSpPr txBox="1"/>
          <p:nvPr/>
        </p:nvSpPr>
        <p:spPr>
          <a:xfrm>
            <a:off x="6018663" y="2442949"/>
            <a:ext cx="184731" cy="384721"/>
          </a:xfrm>
          <a:prstGeom prst="rect">
            <a:avLst/>
          </a:prstGeom>
          <a:noFill/>
        </p:spPr>
        <p:txBody>
          <a:bodyPr wrap="square" rtlCol="0">
            <a:spAutoFit/>
          </a:bodyPr>
          <a:lstStyle/>
          <a:p>
            <a:endParaRPr lang="en-NZ" dirty="0"/>
          </a:p>
        </p:txBody>
      </p:sp>
      <p:pic>
        <p:nvPicPr>
          <p:cNvPr id="6" name="Picture 5">
            <a:extLst>
              <a:ext uri="{FF2B5EF4-FFF2-40B4-BE49-F238E27FC236}">
                <a16:creationId xmlns:a16="http://schemas.microsoft.com/office/drawing/2014/main" id="{D56121F6-6248-40A6-B52B-A826A92F5294}"/>
              </a:ext>
            </a:extLst>
          </p:cNvPr>
          <p:cNvPicPr>
            <a:picLocks noChangeAspect="1"/>
          </p:cNvPicPr>
          <p:nvPr/>
        </p:nvPicPr>
        <p:blipFill rotWithShape="1">
          <a:blip r:embed="rId3"/>
          <a:srcRect l="9831" t="5048" r="52209" b="4207"/>
          <a:stretch/>
        </p:blipFill>
        <p:spPr>
          <a:xfrm>
            <a:off x="0" y="856842"/>
            <a:ext cx="878433" cy="2969723"/>
          </a:xfrm>
          <a:prstGeom prst="rect">
            <a:avLst/>
          </a:prstGeom>
        </p:spPr>
      </p:pic>
      <p:pic>
        <p:nvPicPr>
          <p:cNvPr id="7" name="Picture 6">
            <a:extLst>
              <a:ext uri="{FF2B5EF4-FFF2-40B4-BE49-F238E27FC236}">
                <a16:creationId xmlns:a16="http://schemas.microsoft.com/office/drawing/2014/main" id="{1D0BAC93-C36F-4FED-815B-49F49B967FDB}"/>
              </a:ext>
            </a:extLst>
          </p:cNvPr>
          <p:cNvPicPr>
            <a:picLocks noChangeAspect="1"/>
          </p:cNvPicPr>
          <p:nvPr/>
        </p:nvPicPr>
        <p:blipFill rotWithShape="1">
          <a:blip r:embed="rId3"/>
          <a:srcRect l="9831" t="5048" r="52209" b="4207"/>
          <a:stretch/>
        </p:blipFill>
        <p:spPr>
          <a:xfrm>
            <a:off x="0" y="3826565"/>
            <a:ext cx="878433" cy="3031435"/>
          </a:xfrm>
          <a:prstGeom prst="rect">
            <a:avLst/>
          </a:prstGeom>
        </p:spPr>
      </p:pic>
      <p:sp>
        <p:nvSpPr>
          <p:cNvPr id="9" name="Title 1">
            <a:extLst>
              <a:ext uri="{FF2B5EF4-FFF2-40B4-BE49-F238E27FC236}">
                <a16:creationId xmlns:a16="http://schemas.microsoft.com/office/drawing/2014/main" id="{DF161AE0-0911-474E-9CEC-F40B7767BED7}"/>
              </a:ext>
            </a:extLst>
          </p:cNvPr>
          <p:cNvSpPr txBox="1">
            <a:spLocks/>
          </p:cNvSpPr>
          <p:nvPr/>
        </p:nvSpPr>
        <p:spPr>
          <a:xfrm>
            <a:off x="1418903" y="1152674"/>
            <a:ext cx="7366863" cy="492443"/>
          </a:xfrm>
          <a:prstGeom prst="rect">
            <a:avLst/>
          </a:prstGeom>
        </p:spPr>
        <p:txBody>
          <a:bodyPr lIns="0" tIns="0" rIns="0" bIns="0"/>
          <a:lstStyle>
            <a:lvl1pPr algn="l" defTabSz="478940" rtl="0" eaLnBrk="1" latinLnBrk="0" hangingPunct="1">
              <a:spcBef>
                <a:spcPct val="0"/>
              </a:spcBef>
              <a:spcAft>
                <a:spcPts val="0"/>
              </a:spcAft>
              <a:buNone/>
              <a:defRPr sz="3200" b="1" i="0" kern="1200" baseline="0">
                <a:solidFill>
                  <a:srgbClr val="F15A29"/>
                </a:solidFill>
                <a:latin typeface="Arial"/>
                <a:ea typeface="+mj-ea"/>
                <a:cs typeface="+mj-cs"/>
              </a:defRPr>
            </a:lvl1pPr>
          </a:lstStyle>
          <a:p>
            <a:r>
              <a:rPr lang="en-US" dirty="0" err="1"/>
              <a:t>Ngā</a:t>
            </a:r>
            <a:r>
              <a:rPr lang="en-US" dirty="0"/>
              <a:t> </a:t>
            </a:r>
            <a:r>
              <a:rPr lang="en-US" dirty="0" err="1"/>
              <a:t>Inenga</a:t>
            </a:r>
            <a:r>
              <a:rPr lang="en-US" dirty="0"/>
              <a:t> Māori:</a:t>
            </a:r>
          </a:p>
        </p:txBody>
      </p:sp>
    </p:spTree>
    <p:extLst>
      <p:ext uri="{BB962C8B-B14F-4D97-AF65-F5344CB8AC3E}">
        <p14:creationId xmlns:p14="http://schemas.microsoft.com/office/powerpoint/2010/main" val="337751699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3D41D-4801-4F91-9BA6-C0444818FAD5}"/>
              </a:ext>
            </a:extLst>
          </p:cNvPr>
          <p:cNvPicPr>
            <a:picLocks noChangeAspect="1"/>
          </p:cNvPicPr>
          <p:nvPr/>
        </p:nvPicPr>
        <p:blipFill>
          <a:blip r:embed="rId2"/>
          <a:stretch>
            <a:fillRect/>
          </a:stretch>
        </p:blipFill>
        <p:spPr>
          <a:xfrm>
            <a:off x="0" y="843781"/>
            <a:ext cx="877900" cy="2950720"/>
          </a:xfrm>
          <a:prstGeom prst="rect">
            <a:avLst/>
          </a:prstGeom>
        </p:spPr>
      </p:pic>
      <p:pic>
        <p:nvPicPr>
          <p:cNvPr id="3" name="Picture 2">
            <a:extLst>
              <a:ext uri="{FF2B5EF4-FFF2-40B4-BE49-F238E27FC236}">
                <a16:creationId xmlns:a16="http://schemas.microsoft.com/office/drawing/2014/main" id="{CFE9BF6C-56BF-4340-BF58-EE24B744070B}"/>
              </a:ext>
            </a:extLst>
          </p:cNvPr>
          <p:cNvPicPr>
            <a:picLocks noChangeAspect="1"/>
          </p:cNvPicPr>
          <p:nvPr/>
        </p:nvPicPr>
        <p:blipFill>
          <a:blip r:embed="rId2"/>
          <a:stretch>
            <a:fillRect/>
          </a:stretch>
        </p:blipFill>
        <p:spPr>
          <a:xfrm>
            <a:off x="0" y="3794501"/>
            <a:ext cx="877900" cy="3063499"/>
          </a:xfrm>
          <a:prstGeom prst="rect">
            <a:avLst/>
          </a:prstGeom>
        </p:spPr>
      </p:pic>
      <p:sp>
        <p:nvSpPr>
          <p:cNvPr id="4" name="TextBox 3">
            <a:extLst>
              <a:ext uri="{FF2B5EF4-FFF2-40B4-BE49-F238E27FC236}">
                <a16:creationId xmlns:a16="http://schemas.microsoft.com/office/drawing/2014/main" id="{296A2C20-0E8F-401D-A343-CD551D241843}"/>
              </a:ext>
            </a:extLst>
          </p:cNvPr>
          <p:cNvSpPr txBox="1"/>
          <p:nvPr/>
        </p:nvSpPr>
        <p:spPr>
          <a:xfrm>
            <a:off x="1608667" y="1528058"/>
            <a:ext cx="5926666" cy="4385816"/>
          </a:xfrm>
          <a:prstGeom prst="rect">
            <a:avLst/>
          </a:prstGeom>
          <a:noFill/>
        </p:spPr>
        <p:txBody>
          <a:bodyPr wrap="square" rtlCol="0">
            <a:spAutoFit/>
          </a:bodyPr>
          <a:lstStyle/>
          <a:p>
            <a:r>
              <a:rPr lang="en-NZ" sz="3200" b="1" dirty="0">
                <a:solidFill>
                  <a:schemeClr val="accent6">
                    <a:lumMod val="75000"/>
                  </a:schemeClr>
                </a:solidFill>
                <a:latin typeface="Arial" panose="020B0604020202020204" pitchFamily="34" charset="0"/>
                <a:cs typeface="Arial" panose="020B0604020202020204" pitchFamily="34" charset="0"/>
              </a:rPr>
              <a:t>Conclusion:</a:t>
            </a:r>
          </a:p>
          <a:p>
            <a:endParaRPr lang="en-NZ" dirty="0"/>
          </a:p>
          <a:p>
            <a:pPr marL="342900" indent="-342900">
              <a:buFont typeface="Arial" panose="020B0604020202020204" pitchFamily="34" charset="0"/>
              <a:buChar char="•"/>
            </a:pPr>
            <a:r>
              <a:rPr lang="en-NZ" dirty="0"/>
              <a:t>Māori employed human-body measurement units, as well as a base-10 counting system, and had shown steps towards developing a decimal measurement system.</a:t>
            </a:r>
          </a:p>
          <a:p>
            <a:pPr marL="342900" indent="-342900">
              <a:buFont typeface="Arial" panose="020B0604020202020204" pitchFamily="34" charset="0"/>
              <a:buChar char="•"/>
            </a:pPr>
            <a:r>
              <a:rPr lang="en-NZ" dirty="0"/>
              <a:t>The term </a:t>
            </a:r>
            <a:r>
              <a:rPr lang="en-NZ" dirty="0" err="1"/>
              <a:t>rauru</a:t>
            </a:r>
            <a:r>
              <a:rPr lang="en-NZ" dirty="0"/>
              <a:t> has not been heard or mentioned by anyone else in our works.</a:t>
            </a:r>
          </a:p>
          <a:p>
            <a:pPr marL="342900" indent="-342900">
              <a:buFont typeface="Arial" panose="020B0604020202020204" pitchFamily="34" charset="0"/>
              <a:buChar char="•"/>
            </a:pPr>
            <a:r>
              <a:rPr lang="en-NZ" dirty="0"/>
              <a:t>Unlikely that </a:t>
            </a:r>
            <a:r>
              <a:rPr lang="en-NZ" dirty="0" err="1"/>
              <a:t>rauru</a:t>
            </a:r>
            <a:r>
              <a:rPr lang="en-NZ" dirty="0"/>
              <a:t> was a commonly used term for the measuring tool in question.</a:t>
            </a:r>
          </a:p>
          <a:p>
            <a:pPr marL="342900" indent="-342900">
              <a:buFont typeface="Arial" panose="020B0604020202020204" pitchFamily="34" charset="0"/>
              <a:buChar char="•"/>
            </a:pPr>
            <a:r>
              <a:rPr lang="en-NZ" dirty="0"/>
              <a:t>However, </a:t>
            </a:r>
            <a:r>
              <a:rPr lang="en-NZ" dirty="0" err="1"/>
              <a:t>rauru</a:t>
            </a:r>
            <a:r>
              <a:rPr lang="en-NZ" dirty="0"/>
              <a:t> is the term for a type of cord.</a:t>
            </a:r>
          </a:p>
          <a:p>
            <a:pPr marL="342900" indent="-342900">
              <a:buFont typeface="Arial" panose="020B0604020202020204" pitchFamily="34" charset="0"/>
              <a:buChar char="•"/>
            </a:pPr>
            <a:r>
              <a:rPr lang="en-NZ" dirty="0"/>
              <a:t>Cord/ </a:t>
            </a:r>
            <a:r>
              <a:rPr lang="en-NZ" dirty="0" err="1"/>
              <a:t>taura</a:t>
            </a:r>
            <a:r>
              <a:rPr lang="en-NZ" dirty="0"/>
              <a:t> has been seen in other Maori measuring processes.</a:t>
            </a:r>
          </a:p>
          <a:p>
            <a:pPr marL="342900" indent="-342900">
              <a:buFont typeface="Arial" panose="020B0604020202020204" pitchFamily="34" charset="0"/>
              <a:buChar char="•"/>
            </a:pPr>
            <a:endParaRPr lang="en-NZ" dirty="0"/>
          </a:p>
        </p:txBody>
      </p:sp>
    </p:spTree>
    <p:extLst>
      <p:ext uri="{BB962C8B-B14F-4D97-AF65-F5344CB8AC3E}">
        <p14:creationId xmlns:p14="http://schemas.microsoft.com/office/powerpoint/2010/main" val="1539253890"/>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6740" y="3010463"/>
            <a:ext cx="6575741" cy="428002"/>
          </a:xfrm>
        </p:spPr>
        <p:txBody>
          <a:bodyPr/>
          <a:lstStyle/>
          <a:p>
            <a:r>
              <a:rPr lang="en-US" b="1" dirty="0"/>
              <a:t>Te Aomania Keita Te Koha </a:t>
            </a:r>
          </a:p>
        </p:txBody>
      </p:sp>
      <p:sp>
        <p:nvSpPr>
          <p:cNvPr id="3" name="Content Placeholder 2"/>
          <p:cNvSpPr>
            <a:spLocks noGrp="1"/>
          </p:cNvSpPr>
          <p:nvPr>
            <p:ph sz="quarter" idx="10"/>
          </p:nvPr>
        </p:nvSpPr>
        <p:spPr>
          <a:xfrm>
            <a:off x="1284129" y="3810623"/>
            <a:ext cx="6575741" cy="307777"/>
          </a:xfrm>
        </p:spPr>
        <p:txBody>
          <a:bodyPr/>
          <a:lstStyle/>
          <a:p>
            <a:r>
              <a:rPr lang="en-US" dirty="0"/>
              <a:t>Student Intern, Measurement Standards Laboratory</a:t>
            </a:r>
          </a:p>
        </p:txBody>
      </p:sp>
      <p:sp>
        <p:nvSpPr>
          <p:cNvPr id="4" name="Content Placeholder 3"/>
          <p:cNvSpPr>
            <a:spLocks noGrp="1"/>
          </p:cNvSpPr>
          <p:nvPr>
            <p:ph sz="quarter" idx="11"/>
          </p:nvPr>
        </p:nvSpPr>
        <p:spPr/>
        <p:txBody>
          <a:bodyPr/>
          <a:lstStyle/>
          <a:p>
            <a:r>
              <a:rPr lang="en-US" dirty="0" err="1"/>
              <a:t>www.measurement.govt.nz</a:t>
            </a:r>
            <a:endParaRPr lang="en-US" dirty="0"/>
          </a:p>
        </p:txBody>
      </p:sp>
      <p:pic>
        <p:nvPicPr>
          <p:cNvPr id="5" name="Picture 4">
            <a:extLst>
              <a:ext uri="{FF2B5EF4-FFF2-40B4-BE49-F238E27FC236}">
                <a16:creationId xmlns:a16="http://schemas.microsoft.com/office/drawing/2014/main" id="{170A6487-54C7-4E55-B2A1-3F49CB8D663D}"/>
              </a:ext>
            </a:extLst>
          </p:cNvPr>
          <p:cNvPicPr>
            <a:picLocks noChangeAspect="1"/>
          </p:cNvPicPr>
          <p:nvPr/>
        </p:nvPicPr>
        <p:blipFill rotWithShape="1">
          <a:blip r:embed="rId2"/>
          <a:srcRect l="9831" t="5048" r="52209" b="4207"/>
          <a:stretch/>
        </p:blipFill>
        <p:spPr>
          <a:xfrm>
            <a:off x="-1" y="869399"/>
            <a:ext cx="878433" cy="2992482"/>
          </a:xfrm>
          <a:prstGeom prst="rect">
            <a:avLst/>
          </a:prstGeom>
        </p:spPr>
      </p:pic>
      <p:pic>
        <p:nvPicPr>
          <p:cNvPr id="6" name="Picture 5">
            <a:extLst>
              <a:ext uri="{FF2B5EF4-FFF2-40B4-BE49-F238E27FC236}">
                <a16:creationId xmlns:a16="http://schemas.microsoft.com/office/drawing/2014/main" id="{DD4C66D4-62C7-4F24-B8CD-4B266A943DCC}"/>
              </a:ext>
            </a:extLst>
          </p:cNvPr>
          <p:cNvPicPr>
            <a:picLocks noChangeAspect="1"/>
          </p:cNvPicPr>
          <p:nvPr/>
        </p:nvPicPr>
        <p:blipFill rotWithShape="1">
          <a:blip r:embed="rId2"/>
          <a:srcRect l="9831" t="5048" r="52209" b="4207"/>
          <a:stretch/>
        </p:blipFill>
        <p:spPr>
          <a:xfrm>
            <a:off x="0" y="3861881"/>
            <a:ext cx="878433" cy="2996119"/>
          </a:xfrm>
          <a:prstGeom prst="rect">
            <a:avLst/>
          </a:prstGeom>
        </p:spPr>
      </p:pic>
    </p:spTree>
    <p:extLst>
      <p:ext uri="{BB962C8B-B14F-4D97-AF65-F5344CB8AC3E}">
        <p14:creationId xmlns:p14="http://schemas.microsoft.com/office/powerpoint/2010/main" val="50593078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80" y="1158348"/>
            <a:ext cx="7366863" cy="492443"/>
          </a:xfrm>
        </p:spPr>
        <p:txBody>
          <a:bodyPr/>
          <a:lstStyle/>
          <a:p>
            <a:r>
              <a:rPr lang="en-US" dirty="0" err="1"/>
              <a:t>Ngā</a:t>
            </a:r>
            <a:r>
              <a:rPr lang="en-US" dirty="0"/>
              <a:t> </a:t>
            </a:r>
            <a:r>
              <a:rPr lang="en-US" dirty="0" err="1"/>
              <a:t>Inenga</a:t>
            </a:r>
            <a:r>
              <a:rPr lang="en-US" dirty="0"/>
              <a:t> Māori:</a:t>
            </a:r>
          </a:p>
        </p:txBody>
      </p:sp>
      <p:sp>
        <p:nvSpPr>
          <p:cNvPr id="3" name="Content Placeholder 2"/>
          <p:cNvSpPr>
            <a:spLocks noGrp="1"/>
          </p:cNvSpPr>
          <p:nvPr>
            <p:ph idx="1"/>
          </p:nvPr>
        </p:nvSpPr>
        <p:spPr>
          <a:xfrm>
            <a:off x="1435680" y="1824194"/>
            <a:ext cx="5430206" cy="307777"/>
          </a:xfrm>
        </p:spPr>
        <p:txBody>
          <a:bodyPr/>
          <a:lstStyle/>
          <a:p>
            <a:r>
              <a:rPr lang="en-US" dirty="0"/>
              <a:t>Brief Māori history.</a:t>
            </a:r>
          </a:p>
        </p:txBody>
      </p:sp>
      <p:pic>
        <p:nvPicPr>
          <p:cNvPr id="6" name="Picture 5">
            <a:extLst>
              <a:ext uri="{FF2B5EF4-FFF2-40B4-BE49-F238E27FC236}">
                <a16:creationId xmlns:a16="http://schemas.microsoft.com/office/drawing/2014/main" id="{2B2E70E3-9552-431A-A184-FD3BE8A0FCB7}"/>
              </a:ext>
            </a:extLst>
          </p:cNvPr>
          <p:cNvPicPr>
            <a:picLocks noChangeAspect="1"/>
          </p:cNvPicPr>
          <p:nvPr/>
        </p:nvPicPr>
        <p:blipFill>
          <a:blip r:embed="rId3"/>
          <a:stretch>
            <a:fillRect/>
          </a:stretch>
        </p:blipFill>
        <p:spPr>
          <a:xfrm>
            <a:off x="1435680" y="2159500"/>
            <a:ext cx="2580160" cy="1834333"/>
          </a:xfrm>
          <a:prstGeom prst="rect">
            <a:avLst/>
          </a:prstGeom>
        </p:spPr>
      </p:pic>
      <p:pic>
        <p:nvPicPr>
          <p:cNvPr id="7" name="Picture 6">
            <a:extLst>
              <a:ext uri="{FF2B5EF4-FFF2-40B4-BE49-F238E27FC236}">
                <a16:creationId xmlns:a16="http://schemas.microsoft.com/office/drawing/2014/main" id="{9D680A76-D5FD-467D-84BA-A65FA775CFB0}"/>
              </a:ext>
            </a:extLst>
          </p:cNvPr>
          <p:cNvPicPr>
            <a:picLocks noChangeAspect="1"/>
          </p:cNvPicPr>
          <p:nvPr/>
        </p:nvPicPr>
        <p:blipFill>
          <a:blip r:embed="rId4"/>
          <a:stretch>
            <a:fillRect/>
          </a:stretch>
        </p:blipFill>
        <p:spPr>
          <a:xfrm>
            <a:off x="1435680" y="4093289"/>
            <a:ext cx="2580159" cy="1889966"/>
          </a:xfrm>
          <a:prstGeom prst="rect">
            <a:avLst/>
          </a:prstGeom>
        </p:spPr>
      </p:pic>
      <p:pic>
        <p:nvPicPr>
          <p:cNvPr id="8" name="Picture 7">
            <a:extLst>
              <a:ext uri="{FF2B5EF4-FFF2-40B4-BE49-F238E27FC236}">
                <a16:creationId xmlns:a16="http://schemas.microsoft.com/office/drawing/2014/main" id="{87ADA979-1DEB-4781-87E3-9B64321677E3}"/>
              </a:ext>
            </a:extLst>
          </p:cNvPr>
          <p:cNvPicPr>
            <a:picLocks noChangeAspect="1"/>
          </p:cNvPicPr>
          <p:nvPr/>
        </p:nvPicPr>
        <p:blipFill>
          <a:blip r:embed="rId5"/>
          <a:stretch>
            <a:fillRect/>
          </a:stretch>
        </p:blipFill>
        <p:spPr>
          <a:xfrm>
            <a:off x="4073694" y="2154013"/>
            <a:ext cx="3066932" cy="1319755"/>
          </a:xfrm>
          <a:prstGeom prst="rect">
            <a:avLst/>
          </a:prstGeom>
        </p:spPr>
      </p:pic>
      <p:pic>
        <p:nvPicPr>
          <p:cNvPr id="10" name="Picture 9">
            <a:extLst>
              <a:ext uri="{FF2B5EF4-FFF2-40B4-BE49-F238E27FC236}">
                <a16:creationId xmlns:a16="http://schemas.microsoft.com/office/drawing/2014/main" id="{5D2BEE6E-FFF9-4286-8606-8338F1A8D0C3}"/>
              </a:ext>
            </a:extLst>
          </p:cNvPr>
          <p:cNvPicPr>
            <a:picLocks noChangeAspect="1"/>
          </p:cNvPicPr>
          <p:nvPr/>
        </p:nvPicPr>
        <p:blipFill>
          <a:blip r:embed="rId6"/>
          <a:stretch>
            <a:fillRect/>
          </a:stretch>
        </p:blipFill>
        <p:spPr>
          <a:xfrm>
            <a:off x="7197108" y="2159500"/>
            <a:ext cx="1355185" cy="1712138"/>
          </a:xfrm>
          <a:prstGeom prst="rect">
            <a:avLst/>
          </a:prstGeom>
        </p:spPr>
      </p:pic>
      <p:pic>
        <p:nvPicPr>
          <p:cNvPr id="11" name="Picture 10">
            <a:extLst>
              <a:ext uri="{FF2B5EF4-FFF2-40B4-BE49-F238E27FC236}">
                <a16:creationId xmlns:a16="http://schemas.microsoft.com/office/drawing/2014/main" id="{1CBE9689-45DF-44E0-8EF1-68B9D58407A3}"/>
              </a:ext>
            </a:extLst>
          </p:cNvPr>
          <p:cNvPicPr>
            <a:picLocks noChangeAspect="1"/>
          </p:cNvPicPr>
          <p:nvPr/>
        </p:nvPicPr>
        <p:blipFill rotWithShape="1">
          <a:blip r:embed="rId7"/>
          <a:srcRect b="6528"/>
          <a:stretch/>
        </p:blipFill>
        <p:spPr>
          <a:xfrm>
            <a:off x="7197132" y="3922274"/>
            <a:ext cx="1355184" cy="2040255"/>
          </a:xfrm>
          <a:prstGeom prst="rect">
            <a:avLst/>
          </a:prstGeom>
        </p:spPr>
      </p:pic>
      <p:pic>
        <p:nvPicPr>
          <p:cNvPr id="12" name="Picture 11">
            <a:extLst>
              <a:ext uri="{FF2B5EF4-FFF2-40B4-BE49-F238E27FC236}">
                <a16:creationId xmlns:a16="http://schemas.microsoft.com/office/drawing/2014/main" id="{B0F4606A-771E-409F-A198-FB397851D69C}"/>
              </a:ext>
            </a:extLst>
          </p:cNvPr>
          <p:cNvPicPr>
            <a:picLocks noChangeAspect="1"/>
          </p:cNvPicPr>
          <p:nvPr/>
        </p:nvPicPr>
        <p:blipFill>
          <a:blip r:embed="rId8"/>
          <a:stretch>
            <a:fillRect/>
          </a:stretch>
        </p:blipFill>
        <p:spPr>
          <a:xfrm>
            <a:off x="4073694" y="3518070"/>
            <a:ext cx="904579" cy="655396"/>
          </a:xfrm>
          <a:prstGeom prst="rect">
            <a:avLst/>
          </a:prstGeom>
        </p:spPr>
      </p:pic>
      <p:pic>
        <p:nvPicPr>
          <p:cNvPr id="13" name="Picture 12">
            <a:extLst>
              <a:ext uri="{FF2B5EF4-FFF2-40B4-BE49-F238E27FC236}">
                <a16:creationId xmlns:a16="http://schemas.microsoft.com/office/drawing/2014/main" id="{B0BDCE89-19F8-4387-A51A-F8D158D4227B}"/>
              </a:ext>
            </a:extLst>
          </p:cNvPr>
          <p:cNvPicPr>
            <a:picLocks noChangeAspect="1"/>
          </p:cNvPicPr>
          <p:nvPr/>
        </p:nvPicPr>
        <p:blipFill>
          <a:blip r:embed="rId9"/>
          <a:stretch>
            <a:fillRect/>
          </a:stretch>
        </p:blipFill>
        <p:spPr>
          <a:xfrm>
            <a:off x="4079111" y="4223211"/>
            <a:ext cx="3061515" cy="1739318"/>
          </a:xfrm>
          <a:prstGeom prst="rect">
            <a:avLst/>
          </a:prstGeom>
        </p:spPr>
      </p:pic>
      <p:pic>
        <p:nvPicPr>
          <p:cNvPr id="14" name="Picture 13">
            <a:extLst>
              <a:ext uri="{FF2B5EF4-FFF2-40B4-BE49-F238E27FC236}">
                <a16:creationId xmlns:a16="http://schemas.microsoft.com/office/drawing/2014/main" id="{E13C902D-FFF5-4EF0-AF0C-2E3017F092C4}"/>
              </a:ext>
            </a:extLst>
          </p:cNvPr>
          <p:cNvPicPr>
            <a:picLocks noChangeAspect="1"/>
          </p:cNvPicPr>
          <p:nvPr/>
        </p:nvPicPr>
        <p:blipFill>
          <a:blip r:embed="rId10"/>
          <a:stretch>
            <a:fillRect/>
          </a:stretch>
        </p:blipFill>
        <p:spPr>
          <a:xfrm>
            <a:off x="5010351" y="3525288"/>
            <a:ext cx="904579" cy="640959"/>
          </a:xfrm>
          <a:prstGeom prst="rect">
            <a:avLst/>
          </a:prstGeom>
        </p:spPr>
      </p:pic>
      <p:pic>
        <p:nvPicPr>
          <p:cNvPr id="15" name="Picture 14">
            <a:extLst>
              <a:ext uri="{FF2B5EF4-FFF2-40B4-BE49-F238E27FC236}">
                <a16:creationId xmlns:a16="http://schemas.microsoft.com/office/drawing/2014/main" id="{9D903908-BEA6-4012-B57F-DE8E00F954D3}"/>
              </a:ext>
            </a:extLst>
          </p:cNvPr>
          <p:cNvPicPr>
            <a:picLocks noChangeAspect="1"/>
          </p:cNvPicPr>
          <p:nvPr/>
        </p:nvPicPr>
        <p:blipFill>
          <a:blip r:embed="rId11"/>
          <a:stretch>
            <a:fillRect/>
          </a:stretch>
        </p:blipFill>
        <p:spPr>
          <a:xfrm>
            <a:off x="5947009" y="3568552"/>
            <a:ext cx="1193617" cy="632617"/>
          </a:xfrm>
          <a:prstGeom prst="rect">
            <a:avLst/>
          </a:prstGeom>
        </p:spPr>
      </p:pic>
      <p:pic>
        <p:nvPicPr>
          <p:cNvPr id="16" name="Picture 15">
            <a:extLst>
              <a:ext uri="{FF2B5EF4-FFF2-40B4-BE49-F238E27FC236}">
                <a16:creationId xmlns:a16="http://schemas.microsoft.com/office/drawing/2014/main" id="{D2FF9B87-3835-4CF1-ACE4-507F147607B7}"/>
              </a:ext>
            </a:extLst>
          </p:cNvPr>
          <p:cNvPicPr>
            <a:picLocks noChangeAspect="1"/>
          </p:cNvPicPr>
          <p:nvPr/>
        </p:nvPicPr>
        <p:blipFill rotWithShape="1">
          <a:blip r:embed="rId12"/>
          <a:srcRect l="9831" t="5048" r="52209" b="4207"/>
          <a:stretch/>
        </p:blipFill>
        <p:spPr>
          <a:xfrm>
            <a:off x="0" y="854698"/>
            <a:ext cx="878433" cy="2986362"/>
          </a:xfrm>
          <a:prstGeom prst="rect">
            <a:avLst/>
          </a:prstGeom>
        </p:spPr>
      </p:pic>
      <p:pic>
        <p:nvPicPr>
          <p:cNvPr id="17" name="Picture 16">
            <a:extLst>
              <a:ext uri="{FF2B5EF4-FFF2-40B4-BE49-F238E27FC236}">
                <a16:creationId xmlns:a16="http://schemas.microsoft.com/office/drawing/2014/main" id="{7DB00748-D230-4AC6-AF1B-8E2BA071FAA7}"/>
              </a:ext>
            </a:extLst>
          </p:cNvPr>
          <p:cNvPicPr>
            <a:picLocks noChangeAspect="1"/>
          </p:cNvPicPr>
          <p:nvPr/>
        </p:nvPicPr>
        <p:blipFill rotWithShape="1">
          <a:blip r:embed="rId12"/>
          <a:srcRect l="9831" t="5048" r="52209" b="4207"/>
          <a:stretch/>
        </p:blipFill>
        <p:spPr>
          <a:xfrm>
            <a:off x="-1" y="3841060"/>
            <a:ext cx="878433" cy="3016940"/>
          </a:xfrm>
          <a:prstGeom prst="rect">
            <a:avLst/>
          </a:prstGeom>
        </p:spPr>
      </p:pic>
    </p:spTree>
    <p:extLst>
      <p:ext uri="{BB962C8B-B14F-4D97-AF65-F5344CB8AC3E}">
        <p14:creationId xmlns:p14="http://schemas.microsoft.com/office/powerpoint/2010/main" val="397851635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D60A5-745D-4339-A7EF-9DB997BB129A}"/>
              </a:ext>
            </a:extLst>
          </p:cNvPr>
          <p:cNvSpPr>
            <a:spLocks noGrp="1"/>
          </p:cNvSpPr>
          <p:nvPr>
            <p:ph type="title"/>
          </p:nvPr>
        </p:nvSpPr>
        <p:spPr>
          <a:xfrm>
            <a:off x="1292087" y="1139132"/>
            <a:ext cx="7216114" cy="492443"/>
          </a:xfrm>
        </p:spPr>
        <p:txBody>
          <a:bodyPr/>
          <a:lstStyle/>
          <a:p>
            <a:r>
              <a:rPr lang="en-NZ" dirty="0"/>
              <a:t>Approach</a:t>
            </a:r>
          </a:p>
        </p:txBody>
      </p:sp>
      <p:sp>
        <p:nvSpPr>
          <p:cNvPr id="3" name="Content Placeholder 2">
            <a:extLst>
              <a:ext uri="{FF2B5EF4-FFF2-40B4-BE49-F238E27FC236}">
                <a16:creationId xmlns:a16="http://schemas.microsoft.com/office/drawing/2014/main" id="{AA59C777-0654-4FD8-AE38-2D068EC252AB}"/>
              </a:ext>
            </a:extLst>
          </p:cNvPr>
          <p:cNvSpPr>
            <a:spLocks noGrp="1"/>
          </p:cNvSpPr>
          <p:nvPr>
            <p:ph idx="1"/>
          </p:nvPr>
        </p:nvSpPr>
        <p:spPr>
          <a:xfrm>
            <a:off x="1292087" y="1890857"/>
            <a:ext cx="7061338" cy="4001095"/>
          </a:xfrm>
        </p:spPr>
        <p:txBody>
          <a:bodyPr/>
          <a:lstStyle/>
          <a:p>
            <a:r>
              <a:rPr lang="en-US" dirty="0"/>
              <a:t>Basis – Newspaper article + 20 documents.</a:t>
            </a:r>
          </a:p>
          <a:p>
            <a:pPr lvl="1"/>
            <a:r>
              <a:rPr lang="en-US" dirty="0"/>
              <a:t>E. Best, measures derived from human-body</a:t>
            </a:r>
          </a:p>
          <a:p>
            <a:pPr lvl="1"/>
            <a:r>
              <a:rPr lang="en-US" dirty="0" err="1"/>
              <a:t>Standardising</a:t>
            </a:r>
            <a:r>
              <a:rPr lang="en-US" dirty="0"/>
              <a:t> measures, </a:t>
            </a:r>
            <a:r>
              <a:rPr lang="en-US" dirty="0" err="1"/>
              <a:t>rauru</a:t>
            </a:r>
            <a:r>
              <a:rPr lang="en-US" dirty="0"/>
              <a:t>.</a:t>
            </a:r>
          </a:p>
          <a:p>
            <a:pPr lvl="1"/>
            <a:r>
              <a:rPr lang="en-US" dirty="0" err="1"/>
              <a:t>Rauru</a:t>
            </a:r>
            <a:r>
              <a:rPr lang="en-US" dirty="0"/>
              <a:t> no longer exists</a:t>
            </a:r>
          </a:p>
          <a:p>
            <a:r>
              <a:rPr lang="en-US" dirty="0"/>
              <a:t>From there…</a:t>
            </a:r>
            <a:endParaRPr lang="en-NZ" dirty="0"/>
          </a:p>
          <a:p>
            <a:pPr lvl="1"/>
            <a:r>
              <a:rPr lang="en-US" dirty="0"/>
              <a:t>Best and primary sources</a:t>
            </a:r>
          </a:p>
          <a:p>
            <a:pPr lvl="1"/>
            <a:r>
              <a:rPr lang="en-US" dirty="0"/>
              <a:t>Subjects of relevance</a:t>
            </a:r>
          </a:p>
          <a:p>
            <a:pPr lvl="1"/>
            <a:r>
              <a:rPr lang="en-US" dirty="0"/>
              <a:t>Other </a:t>
            </a:r>
            <a:r>
              <a:rPr lang="en-US" dirty="0" err="1"/>
              <a:t>tohunga</a:t>
            </a:r>
            <a:r>
              <a:rPr lang="en-US" dirty="0"/>
              <a:t> and scholars works</a:t>
            </a:r>
          </a:p>
          <a:p>
            <a:pPr lvl="1"/>
            <a:r>
              <a:rPr lang="en-US" dirty="0"/>
              <a:t>Interviews and </a:t>
            </a:r>
            <a:r>
              <a:rPr lang="en-US" dirty="0" err="1"/>
              <a:t>kōrero</a:t>
            </a:r>
            <a:endParaRPr lang="en-US" dirty="0"/>
          </a:p>
        </p:txBody>
      </p:sp>
      <p:pic>
        <p:nvPicPr>
          <p:cNvPr id="6" name="Picture 5">
            <a:extLst>
              <a:ext uri="{FF2B5EF4-FFF2-40B4-BE49-F238E27FC236}">
                <a16:creationId xmlns:a16="http://schemas.microsoft.com/office/drawing/2014/main" id="{697FAD3E-D0DA-4B7D-8F03-F68B2B171C17}"/>
              </a:ext>
            </a:extLst>
          </p:cNvPr>
          <p:cNvPicPr>
            <a:picLocks noChangeAspect="1"/>
          </p:cNvPicPr>
          <p:nvPr/>
        </p:nvPicPr>
        <p:blipFill rotWithShape="1">
          <a:blip r:embed="rId3"/>
          <a:srcRect l="9831" t="5048" r="52209" b="4207"/>
          <a:stretch/>
        </p:blipFill>
        <p:spPr>
          <a:xfrm>
            <a:off x="0" y="856842"/>
            <a:ext cx="878433" cy="2969723"/>
          </a:xfrm>
          <a:prstGeom prst="rect">
            <a:avLst/>
          </a:prstGeom>
        </p:spPr>
      </p:pic>
      <p:pic>
        <p:nvPicPr>
          <p:cNvPr id="7" name="Picture 6">
            <a:extLst>
              <a:ext uri="{FF2B5EF4-FFF2-40B4-BE49-F238E27FC236}">
                <a16:creationId xmlns:a16="http://schemas.microsoft.com/office/drawing/2014/main" id="{551444C6-C68F-4A24-837B-2898F06965C0}"/>
              </a:ext>
            </a:extLst>
          </p:cNvPr>
          <p:cNvPicPr>
            <a:picLocks noChangeAspect="1"/>
          </p:cNvPicPr>
          <p:nvPr/>
        </p:nvPicPr>
        <p:blipFill rotWithShape="1">
          <a:blip r:embed="rId3"/>
          <a:srcRect l="9831" t="5048" r="52209" b="4207"/>
          <a:stretch/>
        </p:blipFill>
        <p:spPr>
          <a:xfrm>
            <a:off x="0" y="3826565"/>
            <a:ext cx="878433" cy="3031435"/>
          </a:xfrm>
          <a:prstGeom prst="rect">
            <a:avLst/>
          </a:prstGeom>
        </p:spPr>
      </p:pic>
    </p:spTree>
    <p:extLst>
      <p:ext uri="{BB962C8B-B14F-4D97-AF65-F5344CB8AC3E}">
        <p14:creationId xmlns:p14="http://schemas.microsoft.com/office/powerpoint/2010/main" val="388238857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EFC3128-90A9-4DF3-98DA-BFAFDFEDB72E}"/>
              </a:ext>
            </a:extLst>
          </p:cNvPr>
          <p:cNvPicPr>
            <a:picLocks noGrp="1" noChangeAspect="1"/>
          </p:cNvPicPr>
          <p:nvPr>
            <p:ph type="pic" sz="quarter" idx="10"/>
          </p:nvPr>
        </p:nvPicPr>
        <p:blipFill>
          <a:blip r:embed="rId3"/>
          <a:srcRect t="2874" b="2874"/>
          <a:stretch>
            <a:fillRect/>
          </a:stretch>
        </p:blipFill>
        <p:spPr>
          <a:xfrm>
            <a:off x="1227711" y="1768439"/>
            <a:ext cx="3583051" cy="4732430"/>
          </a:xfrm>
          <a:prstGeom prst="rect">
            <a:avLst/>
          </a:prstGeom>
        </p:spPr>
      </p:pic>
      <p:sp>
        <p:nvSpPr>
          <p:cNvPr id="2" name="Title 1">
            <a:extLst>
              <a:ext uri="{FF2B5EF4-FFF2-40B4-BE49-F238E27FC236}">
                <a16:creationId xmlns:a16="http://schemas.microsoft.com/office/drawing/2014/main" id="{48E63F5A-B8EE-4CD8-909E-5A34C93D80E5}"/>
              </a:ext>
            </a:extLst>
          </p:cNvPr>
          <p:cNvSpPr>
            <a:spLocks noGrp="1"/>
          </p:cNvSpPr>
          <p:nvPr>
            <p:ph type="title"/>
          </p:nvPr>
        </p:nvSpPr>
        <p:spPr>
          <a:xfrm>
            <a:off x="1227711" y="1139132"/>
            <a:ext cx="7394878" cy="492443"/>
          </a:xfrm>
        </p:spPr>
        <p:txBody>
          <a:bodyPr/>
          <a:lstStyle/>
          <a:p>
            <a:r>
              <a:rPr lang="en-NZ" dirty="0"/>
              <a:t>Māori Measurement</a:t>
            </a:r>
          </a:p>
        </p:txBody>
      </p:sp>
      <p:sp>
        <p:nvSpPr>
          <p:cNvPr id="3" name="Content Placeholder 2">
            <a:extLst>
              <a:ext uri="{FF2B5EF4-FFF2-40B4-BE49-F238E27FC236}">
                <a16:creationId xmlns:a16="http://schemas.microsoft.com/office/drawing/2014/main" id="{73099543-361D-4EC7-826A-D2CFB97283DA}"/>
              </a:ext>
            </a:extLst>
          </p:cNvPr>
          <p:cNvSpPr>
            <a:spLocks noGrp="1"/>
          </p:cNvSpPr>
          <p:nvPr>
            <p:ph idx="1"/>
          </p:nvPr>
        </p:nvSpPr>
        <p:spPr>
          <a:xfrm>
            <a:off x="5129162" y="1813173"/>
            <a:ext cx="3937769" cy="4462760"/>
          </a:xfrm>
        </p:spPr>
        <p:txBody>
          <a:bodyPr/>
          <a:lstStyle/>
          <a:p>
            <a:r>
              <a:rPr lang="en-NZ" dirty="0"/>
              <a:t>Human-body measures</a:t>
            </a:r>
          </a:p>
          <a:p>
            <a:pPr lvl="1"/>
            <a:r>
              <a:rPr lang="en-NZ" dirty="0"/>
              <a:t>Native Americans, the Egyptians, the Greeks, etc</a:t>
            </a:r>
            <a:r>
              <a:rPr lang="en-NZ" baseline="30000" dirty="0"/>
              <a:t> 1</a:t>
            </a:r>
            <a:r>
              <a:rPr lang="en-NZ" dirty="0"/>
              <a:t> </a:t>
            </a:r>
          </a:p>
          <a:p>
            <a:r>
              <a:rPr lang="en-US" dirty="0"/>
              <a:t>Variation of lengths, standardize measures</a:t>
            </a:r>
          </a:p>
          <a:p>
            <a:r>
              <a:rPr lang="en-US" dirty="0"/>
              <a:t>Selected </a:t>
            </a:r>
            <a:r>
              <a:rPr lang="en-US" dirty="0" err="1"/>
              <a:t>rangatira</a:t>
            </a:r>
            <a:r>
              <a:rPr lang="en-US" dirty="0"/>
              <a:t> (someone of high-status)</a:t>
            </a:r>
          </a:p>
          <a:p>
            <a:r>
              <a:rPr lang="en-US" dirty="0" err="1"/>
              <a:t>Rauru</a:t>
            </a:r>
            <a:r>
              <a:rPr lang="en-US" dirty="0"/>
              <a:t>, the measuring-rod </a:t>
            </a:r>
            <a:endParaRPr lang="en-NZ" dirty="0"/>
          </a:p>
          <a:p>
            <a:pPr lvl="1"/>
            <a:r>
              <a:rPr lang="en-NZ" dirty="0"/>
              <a:t>Te </a:t>
            </a:r>
            <a:r>
              <a:rPr lang="en-NZ" dirty="0" err="1"/>
              <a:t>Rauru</a:t>
            </a:r>
            <a:r>
              <a:rPr lang="en-NZ" dirty="0"/>
              <a:t>-o-</a:t>
            </a:r>
            <a:r>
              <a:rPr lang="en-NZ" dirty="0" err="1"/>
              <a:t>Kahungunu</a:t>
            </a:r>
            <a:r>
              <a:rPr lang="en-NZ" dirty="0"/>
              <a:t> </a:t>
            </a:r>
          </a:p>
          <a:p>
            <a:endParaRPr lang="en-US" dirty="0"/>
          </a:p>
          <a:p>
            <a:endParaRPr lang="en-NZ" dirty="0"/>
          </a:p>
        </p:txBody>
      </p:sp>
      <p:sp>
        <p:nvSpPr>
          <p:cNvPr id="6" name="TextBox 5">
            <a:extLst>
              <a:ext uri="{FF2B5EF4-FFF2-40B4-BE49-F238E27FC236}">
                <a16:creationId xmlns:a16="http://schemas.microsoft.com/office/drawing/2014/main" id="{74D219C4-239E-4DBD-A22C-9733A0F96A5C}"/>
              </a:ext>
            </a:extLst>
          </p:cNvPr>
          <p:cNvSpPr txBox="1"/>
          <p:nvPr/>
        </p:nvSpPr>
        <p:spPr>
          <a:xfrm>
            <a:off x="5129162" y="6035417"/>
            <a:ext cx="3810998" cy="461665"/>
          </a:xfrm>
          <a:prstGeom prst="rect">
            <a:avLst/>
          </a:prstGeom>
          <a:noFill/>
        </p:spPr>
        <p:txBody>
          <a:bodyPr wrap="square" rtlCol="0">
            <a:spAutoFit/>
          </a:bodyPr>
          <a:lstStyle/>
          <a:p>
            <a:r>
              <a:rPr lang="en-NZ" sz="1200" dirty="0"/>
              <a:t>1. History and Measurement of the Base and Derived Units by Steven A. </a:t>
            </a:r>
            <a:r>
              <a:rPr lang="en-NZ" sz="1200" dirty="0" err="1"/>
              <a:t>Treese</a:t>
            </a:r>
            <a:r>
              <a:rPr lang="en-NZ" sz="1200" dirty="0"/>
              <a:t>, 2018</a:t>
            </a:r>
          </a:p>
        </p:txBody>
      </p:sp>
      <p:pic>
        <p:nvPicPr>
          <p:cNvPr id="8" name="Picture 7">
            <a:extLst>
              <a:ext uri="{FF2B5EF4-FFF2-40B4-BE49-F238E27FC236}">
                <a16:creationId xmlns:a16="http://schemas.microsoft.com/office/drawing/2014/main" id="{B79DE8C9-974D-421D-9F9A-40E4487B53EB}"/>
              </a:ext>
            </a:extLst>
          </p:cNvPr>
          <p:cNvPicPr>
            <a:picLocks noChangeAspect="1"/>
          </p:cNvPicPr>
          <p:nvPr/>
        </p:nvPicPr>
        <p:blipFill rotWithShape="1">
          <a:blip r:embed="rId4"/>
          <a:srcRect l="9831" t="5048" r="52209" b="4207"/>
          <a:stretch/>
        </p:blipFill>
        <p:spPr>
          <a:xfrm>
            <a:off x="0" y="850043"/>
            <a:ext cx="878433" cy="2946705"/>
          </a:xfrm>
          <a:prstGeom prst="rect">
            <a:avLst/>
          </a:prstGeom>
        </p:spPr>
      </p:pic>
      <p:pic>
        <p:nvPicPr>
          <p:cNvPr id="9" name="Picture 8">
            <a:extLst>
              <a:ext uri="{FF2B5EF4-FFF2-40B4-BE49-F238E27FC236}">
                <a16:creationId xmlns:a16="http://schemas.microsoft.com/office/drawing/2014/main" id="{E8D1AD41-A4C6-42D0-ACCB-CBC79E9EF53C}"/>
              </a:ext>
            </a:extLst>
          </p:cNvPr>
          <p:cNvPicPr>
            <a:picLocks noChangeAspect="1"/>
          </p:cNvPicPr>
          <p:nvPr/>
        </p:nvPicPr>
        <p:blipFill rotWithShape="1">
          <a:blip r:embed="rId4"/>
          <a:srcRect l="9831" t="5048" r="52209" b="4207"/>
          <a:stretch/>
        </p:blipFill>
        <p:spPr>
          <a:xfrm>
            <a:off x="-1" y="3796748"/>
            <a:ext cx="878433" cy="3061252"/>
          </a:xfrm>
          <a:prstGeom prst="rect">
            <a:avLst/>
          </a:prstGeom>
        </p:spPr>
      </p:pic>
    </p:spTree>
    <p:extLst>
      <p:ext uri="{BB962C8B-B14F-4D97-AF65-F5344CB8AC3E}">
        <p14:creationId xmlns:p14="http://schemas.microsoft.com/office/powerpoint/2010/main" val="82933979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1139132"/>
            <a:ext cx="7365201" cy="492443"/>
          </a:xfrm>
        </p:spPr>
        <p:txBody>
          <a:bodyPr/>
          <a:lstStyle/>
          <a:p>
            <a:r>
              <a:rPr lang="en-US" dirty="0" err="1"/>
              <a:t>Rauru</a:t>
            </a:r>
            <a:r>
              <a:rPr lang="en-US" dirty="0"/>
              <a:t> - Measuring Rod:</a:t>
            </a:r>
          </a:p>
        </p:txBody>
      </p:sp>
      <p:sp>
        <p:nvSpPr>
          <p:cNvPr id="5" name="Content Placeholder 4"/>
          <p:cNvSpPr>
            <a:spLocks noGrp="1"/>
          </p:cNvSpPr>
          <p:nvPr>
            <p:ph idx="1"/>
          </p:nvPr>
        </p:nvSpPr>
        <p:spPr>
          <a:xfrm>
            <a:off x="1209022" y="1665442"/>
            <a:ext cx="3427433" cy="4053426"/>
          </a:xfrm>
        </p:spPr>
        <p:txBody>
          <a:bodyPr/>
          <a:lstStyle/>
          <a:p>
            <a:pPr marL="0" indent="0">
              <a:buNone/>
            </a:pPr>
            <a:endParaRPr lang="en-US" dirty="0"/>
          </a:p>
          <a:p>
            <a:pPr marL="0" indent="0">
              <a:buNone/>
            </a:pPr>
            <a:r>
              <a:rPr lang="en-US" dirty="0"/>
              <a:t>Confined to EC</a:t>
            </a:r>
          </a:p>
          <a:p>
            <a:pPr lvl="1"/>
            <a:r>
              <a:rPr lang="en-US" dirty="0"/>
              <a:t>A-iwi’ concepts </a:t>
            </a:r>
          </a:p>
          <a:p>
            <a:pPr lvl="1"/>
            <a:r>
              <a:rPr lang="en-US" dirty="0"/>
              <a:t>Plausible concept – </a:t>
            </a:r>
            <a:r>
              <a:rPr lang="en-US" dirty="0" err="1"/>
              <a:t>rauru</a:t>
            </a:r>
            <a:r>
              <a:rPr lang="en-US" dirty="0"/>
              <a:t> could have been an a-iwi measurement tool</a:t>
            </a:r>
          </a:p>
          <a:p>
            <a:pPr lvl="1"/>
            <a:r>
              <a:rPr lang="en-US" dirty="0"/>
              <a:t>Same idea for standard terms</a:t>
            </a:r>
          </a:p>
          <a:p>
            <a:r>
              <a:rPr lang="en-US" dirty="0"/>
              <a:t>Measures employed by East Coast</a:t>
            </a:r>
          </a:p>
          <a:p>
            <a:pPr lvl="1"/>
            <a:endParaRPr lang="en-US" dirty="0"/>
          </a:p>
          <a:p>
            <a:pPr marL="358775" lvl="1"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3" name="Picture Placeholder 2">
            <a:extLst>
              <a:ext uri="{FF2B5EF4-FFF2-40B4-BE49-F238E27FC236}">
                <a16:creationId xmlns:a16="http://schemas.microsoft.com/office/drawing/2014/main" id="{4D6B1DA4-F971-408D-8B71-8A28615ED1B5}"/>
              </a:ext>
            </a:extLst>
          </p:cNvPr>
          <p:cNvPicPr>
            <a:picLocks noGrp="1" noChangeAspect="1"/>
          </p:cNvPicPr>
          <p:nvPr>
            <p:ph type="pic" sz="quarter" idx="10"/>
          </p:nvPr>
        </p:nvPicPr>
        <p:blipFill rotWithShape="1">
          <a:blip r:embed="rId3"/>
          <a:srcRect l="-249" t="-714" r="590" b="714"/>
          <a:stretch/>
        </p:blipFill>
        <p:spPr>
          <a:xfrm>
            <a:off x="4873449" y="3909907"/>
            <a:ext cx="2341265" cy="1808961"/>
          </a:xfrm>
          <a:prstGeom prst="rect">
            <a:avLst/>
          </a:prstGeom>
        </p:spPr>
      </p:pic>
      <p:pic>
        <p:nvPicPr>
          <p:cNvPr id="6" name="Picture 5">
            <a:extLst>
              <a:ext uri="{FF2B5EF4-FFF2-40B4-BE49-F238E27FC236}">
                <a16:creationId xmlns:a16="http://schemas.microsoft.com/office/drawing/2014/main" id="{76B81D5C-5BFB-4CCE-84C1-2015D957877F}"/>
              </a:ext>
            </a:extLst>
          </p:cNvPr>
          <p:cNvPicPr>
            <a:picLocks noChangeAspect="1"/>
          </p:cNvPicPr>
          <p:nvPr/>
        </p:nvPicPr>
        <p:blipFill>
          <a:blip r:embed="rId4"/>
          <a:stretch>
            <a:fillRect/>
          </a:stretch>
        </p:blipFill>
        <p:spPr>
          <a:xfrm>
            <a:off x="7214715" y="2123778"/>
            <a:ext cx="1266302" cy="1266302"/>
          </a:xfrm>
          <a:prstGeom prst="rect">
            <a:avLst/>
          </a:prstGeom>
        </p:spPr>
      </p:pic>
      <p:pic>
        <p:nvPicPr>
          <p:cNvPr id="8" name="Picture 7">
            <a:extLst>
              <a:ext uri="{FF2B5EF4-FFF2-40B4-BE49-F238E27FC236}">
                <a16:creationId xmlns:a16="http://schemas.microsoft.com/office/drawing/2014/main" id="{0A0A48D3-E093-4580-B671-F5BB85B7E210}"/>
              </a:ext>
            </a:extLst>
          </p:cNvPr>
          <p:cNvPicPr>
            <a:picLocks noChangeAspect="1"/>
          </p:cNvPicPr>
          <p:nvPr/>
        </p:nvPicPr>
        <p:blipFill rotWithShape="1">
          <a:blip r:embed="rId5"/>
          <a:srcRect l="7021" r="1843"/>
          <a:stretch/>
        </p:blipFill>
        <p:spPr>
          <a:xfrm>
            <a:off x="4873449" y="2123778"/>
            <a:ext cx="2341266" cy="1808961"/>
          </a:xfrm>
          <a:prstGeom prst="rect">
            <a:avLst/>
          </a:prstGeom>
        </p:spPr>
      </p:pic>
      <p:pic>
        <p:nvPicPr>
          <p:cNvPr id="9" name="Picture 8">
            <a:extLst>
              <a:ext uri="{FF2B5EF4-FFF2-40B4-BE49-F238E27FC236}">
                <a16:creationId xmlns:a16="http://schemas.microsoft.com/office/drawing/2014/main" id="{3CAA5146-6A27-459F-B52B-8B962212C8F7}"/>
              </a:ext>
            </a:extLst>
          </p:cNvPr>
          <p:cNvPicPr>
            <a:picLocks noChangeAspect="1"/>
          </p:cNvPicPr>
          <p:nvPr/>
        </p:nvPicPr>
        <p:blipFill rotWithShape="1">
          <a:blip r:embed="rId6"/>
          <a:srcRect l="9234" r="10393"/>
          <a:stretch/>
        </p:blipFill>
        <p:spPr>
          <a:xfrm>
            <a:off x="7214715" y="3390080"/>
            <a:ext cx="1266302" cy="2328788"/>
          </a:xfrm>
          <a:prstGeom prst="rect">
            <a:avLst/>
          </a:prstGeom>
        </p:spPr>
      </p:pic>
      <p:pic>
        <p:nvPicPr>
          <p:cNvPr id="10" name="Picture 9">
            <a:extLst>
              <a:ext uri="{FF2B5EF4-FFF2-40B4-BE49-F238E27FC236}">
                <a16:creationId xmlns:a16="http://schemas.microsoft.com/office/drawing/2014/main" id="{A9974B1E-2783-491A-B608-5EA4866A28F3}"/>
              </a:ext>
            </a:extLst>
          </p:cNvPr>
          <p:cNvPicPr>
            <a:picLocks noChangeAspect="1"/>
          </p:cNvPicPr>
          <p:nvPr/>
        </p:nvPicPr>
        <p:blipFill rotWithShape="1">
          <a:blip r:embed="rId7"/>
          <a:srcRect l="9831" t="5048" r="52209" b="4207"/>
          <a:stretch/>
        </p:blipFill>
        <p:spPr>
          <a:xfrm>
            <a:off x="0" y="856843"/>
            <a:ext cx="878433" cy="2948094"/>
          </a:xfrm>
          <a:prstGeom prst="rect">
            <a:avLst/>
          </a:prstGeom>
        </p:spPr>
      </p:pic>
      <p:pic>
        <p:nvPicPr>
          <p:cNvPr id="11" name="Picture 10">
            <a:extLst>
              <a:ext uri="{FF2B5EF4-FFF2-40B4-BE49-F238E27FC236}">
                <a16:creationId xmlns:a16="http://schemas.microsoft.com/office/drawing/2014/main" id="{DD6196BF-206E-4B6A-87FE-FF85A86FAE4E}"/>
              </a:ext>
            </a:extLst>
          </p:cNvPr>
          <p:cNvPicPr>
            <a:picLocks noChangeAspect="1"/>
          </p:cNvPicPr>
          <p:nvPr/>
        </p:nvPicPr>
        <p:blipFill rotWithShape="1">
          <a:blip r:embed="rId7"/>
          <a:srcRect l="9831" t="5048" r="52209" b="4207"/>
          <a:stretch/>
        </p:blipFill>
        <p:spPr>
          <a:xfrm>
            <a:off x="0" y="3804937"/>
            <a:ext cx="878433" cy="3053064"/>
          </a:xfrm>
          <a:prstGeom prst="rect">
            <a:avLst/>
          </a:prstGeom>
        </p:spPr>
      </p:pic>
    </p:spTree>
    <p:extLst>
      <p:ext uri="{BB962C8B-B14F-4D97-AF65-F5344CB8AC3E}">
        <p14:creationId xmlns:p14="http://schemas.microsoft.com/office/powerpoint/2010/main" val="161497851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8153" y="1139132"/>
            <a:ext cx="7150047" cy="492443"/>
          </a:xfrm>
        </p:spPr>
        <p:txBody>
          <a:bodyPr/>
          <a:lstStyle/>
          <a:p>
            <a:r>
              <a:rPr lang="en-US" dirty="0"/>
              <a:t>Measurement Units:</a:t>
            </a:r>
          </a:p>
        </p:txBody>
      </p:sp>
      <p:pic>
        <p:nvPicPr>
          <p:cNvPr id="10" name="Picture 9">
            <a:extLst>
              <a:ext uri="{FF2B5EF4-FFF2-40B4-BE49-F238E27FC236}">
                <a16:creationId xmlns:a16="http://schemas.microsoft.com/office/drawing/2014/main" id="{1D8455EF-18E0-469E-8AE7-6756C2AAEB96}"/>
              </a:ext>
            </a:extLst>
          </p:cNvPr>
          <p:cNvPicPr>
            <a:picLocks noChangeAspect="1"/>
          </p:cNvPicPr>
          <p:nvPr/>
        </p:nvPicPr>
        <p:blipFill rotWithShape="1">
          <a:blip r:embed="rId3"/>
          <a:srcRect l="9831" t="5048" r="52209" b="4207"/>
          <a:stretch/>
        </p:blipFill>
        <p:spPr>
          <a:xfrm>
            <a:off x="0" y="850043"/>
            <a:ext cx="878433" cy="2946705"/>
          </a:xfrm>
          <a:prstGeom prst="rect">
            <a:avLst/>
          </a:prstGeom>
        </p:spPr>
      </p:pic>
      <p:pic>
        <p:nvPicPr>
          <p:cNvPr id="11" name="Picture 10">
            <a:extLst>
              <a:ext uri="{FF2B5EF4-FFF2-40B4-BE49-F238E27FC236}">
                <a16:creationId xmlns:a16="http://schemas.microsoft.com/office/drawing/2014/main" id="{53A7EBC5-9DE6-4380-A5E3-0B0973A86985}"/>
              </a:ext>
            </a:extLst>
          </p:cNvPr>
          <p:cNvPicPr>
            <a:picLocks noChangeAspect="1"/>
          </p:cNvPicPr>
          <p:nvPr/>
        </p:nvPicPr>
        <p:blipFill rotWithShape="1">
          <a:blip r:embed="rId3"/>
          <a:srcRect l="9831" t="5048" r="52209" b="4207"/>
          <a:stretch/>
        </p:blipFill>
        <p:spPr>
          <a:xfrm>
            <a:off x="-1" y="3796749"/>
            <a:ext cx="878433" cy="3061252"/>
          </a:xfrm>
          <a:prstGeom prst="rect">
            <a:avLst/>
          </a:prstGeom>
        </p:spPr>
      </p:pic>
      <p:graphicFrame>
        <p:nvGraphicFramePr>
          <p:cNvPr id="13" name="Table 12">
            <a:extLst>
              <a:ext uri="{FF2B5EF4-FFF2-40B4-BE49-F238E27FC236}">
                <a16:creationId xmlns:a16="http://schemas.microsoft.com/office/drawing/2014/main" id="{3318946D-3D78-4A6A-B151-EDB6EEF037D5}"/>
              </a:ext>
            </a:extLst>
          </p:cNvPr>
          <p:cNvGraphicFramePr>
            <a:graphicFrameLocks noGrp="1"/>
          </p:cNvGraphicFramePr>
          <p:nvPr>
            <p:extLst>
              <p:ext uri="{D42A27DB-BD31-4B8C-83A1-F6EECF244321}">
                <p14:modId xmlns:p14="http://schemas.microsoft.com/office/powerpoint/2010/main" val="3462408364"/>
              </p:ext>
            </p:extLst>
          </p:nvPr>
        </p:nvGraphicFramePr>
        <p:xfrm>
          <a:off x="1358152" y="1970130"/>
          <a:ext cx="7150047" cy="4107940"/>
        </p:xfrm>
        <a:graphic>
          <a:graphicData uri="http://schemas.openxmlformats.org/drawingml/2006/table">
            <a:tbl>
              <a:tblPr firstRow="1" firstCol="1" bandRow="1">
                <a:tableStyleId>{5C22544A-7EE6-4342-B048-85BDC9FD1C3A}</a:tableStyleId>
              </a:tblPr>
              <a:tblGrid>
                <a:gridCol w="3368833">
                  <a:extLst>
                    <a:ext uri="{9D8B030D-6E8A-4147-A177-3AD203B41FA5}">
                      <a16:colId xmlns:a16="http://schemas.microsoft.com/office/drawing/2014/main" val="1648682707"/>
                    </a:ext>
                  </a:extLst>
                </a:gridCol>
                <a:gridCol w="3781214">
                  <a:extLst>
                    <a:ext uri="{9D8B030D-6E8A-4147-A177-3AD203B41FA5}">
                      <a16:colId xmlns:a16="http://schemas.microsoft.com/office/drawing/2014/main" val="3167216023"/>
                    </a:ext>
                  </a:extLst>
                </a:gridCol>
              </a:tblGrid>
              <a:tr h="239681">
                <a:tc>
                  <a:txBody>
                    <a:bodyPr/>
                    <a:lstStyle/>
                    <a:p>
                      <a:pPr>
                        <a:lnSpc>
                          <a:spcPct val="107000"/>
                        </a:lnSpc>
                        <a:spcAft>
                          <a:spcPts val="0"/>
                        </a:spcAft>
                      </a:pPr>
                      <a:r>
                        <a:rPr lang="en-NZ" sz="1300" dirty="0">
                          <a:effectLst/>
                        </a:rPr>
                        <a:t>Māori measurement standard name:</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Human-body length:</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054309"/>
                  </a:ext>
                </a:extLst>
              </a:tr>
              <a:tr h="239681">
                <a:tc>
                  <a:txBody>
                    <a:bodyPr/>
                    <a:lstStyle/>
                    <a:p>
                      <a:pPr>
                        <a:lnSpc>
                          <a:spcPct val="107000"/>
                        </a:lnSpc>
                        <a:spcAft>
                          <a:spcPts val="0"/>
                        </a:spcAft>
                      </a:pPr>
                      <a:r>
                        <a:rPr lang="en-NZ" sz="1300">
                          <a:effectLst/>
                        </a:rPr>
                        <a:t>Konui, pona konui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the first joint of the thumb</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79928"/>
                  </a:ext>
                </a:extLst>
              </a:tr>
              <a:tr h="239681">
                <a:tc>
                  <a:txBody>
                    <a:bodyPr/>
                    <a:lstStyle/>
                    <a:p>
                      <a:pPr>
                        <a:lnSpc>
                          <a:spcPct val="107000"/>
                        </a:lnSpc>
                        <a:spcAft>
                          <a:spcPts val="0"/>
                        </a:spcAft>
                      </a:pPr>
                      <a:r>
                        <a:rPr lang="en-NZ" sz="1300">
                          <a:effectLst/>
                        </a:rPr>
                        <a:t>Koiti, koroiti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the little finger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0871911"/>
                  </a:ext>
                </a:extLst>
              </a:tr>
              <a:tr h="239681">
                <a:tc>
                  <a:txBody>
                    <a:bodyPr/>
                    <a:lstStyle/>
                    <a:p>
                      <a:pPr>
                        <a:lnSpc>
                          <a:spcPct val="107000"/>
                        </a:lnSpc>
                        <a:spcAft>
                          <a:spcPts val="0"/>
                        </a:spcAft>
                      </a:pPr>
                      <a:r>
                        <a:rPr lang="en-NZ" sz="1300">
                          <a:effectLst/>
                        </a:rPr>
                        <a:t>Ringa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Width of the hand</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909957"/>
                  </a:ext>
                </a:extLst>
              </a:tr>
              <a:tr h="239681">
                <a:tc>
                  <a:txBody>
                    <a:bodyPr/>
                    <a:lstStyle/>
                    <a:p>
                      <a:pPr>
                        <a:lnSpc>
                          <a:spcPct val="107000"/>
                        </a:lnSpc>
                        <a:spcAft>
                          <a:spcPts val="0"/>
                        </a:spcAft>
                      </a:pPr>
                      <a:r>
                        <a:rPr lang="en-NZ" sz="1300">
                          <a:effectLst/>
                        </a:rPr>
                        <a:t>Matikara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outspread fingers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9667607"/>
                  </a:ext>
                </a:extLst>
              </a:tr>
              <a:tr h="239681">
                <a:tc>
                  <a:txBody>
                    <a:bodyPr/>
                    <a:lstStyle/>
                    <a:p>
                      <a:pPr>
                        <a:lnSpc>
                          <a:spcPct val="107000"/>
                        </a:lnSpc>
                        <a:spcAft>
                          <a:spcPts val="0"/>
                        </a:spcAft>
                      </a:pPr>
                      <a:r>
                        <a:rPr lang="en-NZ" sz="1300">
                          <a:effectLst/>
                        </a:rPr>
                        <a:t>Awanui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two outspread hands, thumb tips together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6471403"/>
                  </a:ext>
                </a:extLst>
              </a:tr>
              <a:tr h="239681">
                <a:tc>
                  <a:txBody>
                    <a:bodyPr/>
                    <a:lstStyle/>
                    <a:p>
                      <a:pPr>
                        <a:lnSpc>
                          <a:spcPct val="107000"/>
                        </a:lnSpc>
                        <a:spcAft>
                          <a:spcPts val="0"/>
                        </a:spcAft>
                      </a:pPr>
                      <a:r>
                        <a:rPr lang="en-NZ" sz="1300">
                          <a:effectLst/>
                        </a:rPr>
                        <a:t>Tuke, tuke ringa, whatianga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cubit. Elbow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678794"/>
                  </a:ext>
                </a:extLst>
              </a:tr>
              <a:tr h="239681">
                <a:tc>
                  <a:txBody>
                    <a:bodyPr/>
                    <a:lstStyle/>
                    <a:p>
                      <a:pPr>
                        <a:lnSpc>
                          <a:spcPct val="107000"/>
                        </a:lnSpc>
                        <a:spcAft>
                          <a:spcPts val="0"/>
                        </a:spcAft>
                      </a:pPr>
                      <a:r>
                        <a:rPr lang="en-NZ" sz="1300">
                          <a:effectLst/>
                        </a:rPr>
                        <a:t>Pakihiwi, tumu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Shoulder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457401"/>
                  </a:ext>
                </a:extLst>
              </a:tr>
              <a:tr h="490483">
                <a:tc>
                  <a:txBody>
                    <a:bodyPr/>
                    <a:lstStyle/>
                    <a:p>
                      <a:pPr>
                        <a:lnSpc>
                          <a:spcPct val="107000"/>
                        </a:lnSpc>
                        <a:spcAft>
                          <a:spcPts val="0"/>
                        </a:spcAft>
                      </a:pPr>
                      <a:r>
                        <a:rPr lang="en-NZ" sz="1300">
                          <a:effectLst/>
                        </a:rPr>
                        <a:t>Hau or wahanga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half māro. From middle of breast to finger tips of outstretched arm</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2672234"/>
                  </a:ext>
                </a:extLst>
              </a:tr>
              <a:tr h="239681">
                <a:tc>
                  <a:txBody>
                    <a:bodyPr/>
                    <a:lstStyle/>
                    <a:p>
                      <a:pPr>
                        <a:lnSpc>
                          <a:spcPct val="107000"/>
                        </a:lnSpc>
                        <a:spcAft>
                          <a:spcPts val="0"/>
                        </a:spcAft>
                      </a:pPr>
                      <a:r>
                        <a:rPr lang="en-NZ" sz="1300">
                          <a:effectLst/>
                        </a:rPr>
                        <a:t>Pakihiwi-māro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plus width across shoulders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6476"/>
                  </a:ext>
                </a:extLst>
              </a:tr>
              <a:tr h="239681">
                <a:tc>
                  <a:txBody>
                    <a:bodyPr/>
                    <a:lstStyle/>
                    <a:p>
                      <a:pPr>
                        <a:lnSpc>
                          <a:spcPct val="107000"/>
                        </a:lnSpc>
                        <a:spcAft>
                          <a:spcPts val="0"/>
                        </a:spcAft>
                      </a:pPr>
                      <a:r>
                        <a:rPr lang="en-NZ" sz="1300">
                          <a:effectLst/>
                        </a:rPr>
                        <a:t>Māro, whanganga, aronui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fathom. Span of arms outstretched horizontally</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0371654"/>
                  </a:ext>
                </a:extLst>
              </a:tr>
              <a:tr h="490483">
                <a:tc>
                  <a:txBody>
                    <a:bodyPr/>
                    <a:lstStyle/>
                    <a:p>
                      <a:pPr>
                        <a:lnSpc>
                          <a:spcPct val="107000"/>
                        </a:lnSpc>
                        <a:spcAft>
                          <a:spcPts val="0"/>
                        </a:spcAft>
                      </a:pPr>
                      <a:r>
                        <a:rPr lang="en-NZ" sz="1300">
                          <a:effectLst/>
                        </a:rPr>
                        <a:t>Pae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Same as māro but arms curved; used in measuring circumference of trees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2994199"/>
                  </a:ext>
                </a:extLst>
              </a:tr>
              <a:tr h="490483">
                <a:tc>
                  <a:txBody>
                    <a:bodyPr/>
                    <a:lstStyle/>
                    <a:p>
                      <a:pPr>
                        <a:lnSpc>
                          <a:spcPct val="107000"/>
                        </a:lnSpc>
                        <a:spcAft>
                          <a:spcPts val="0"/>
                        </a:spcAft>
                      </a:pPr>
                      <a:r>
                        <a:rPr lang="en-NZ" sz="1300">
                          <a:effectLst/>
                        </a:rPr>
                        <a:t>Takoto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a:effectLst/>
                        </a:rPr>
                        <a:t>Length of prone body plus that of arm outstretched beyond the head</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5492282"/>
                  </a:ext>
                </a:extLst>
              </a:tr>
              <a:tr h="239681">
                <a:tc>
                  <a:txBody>
                    <a:bodyPr/>
                    <a:lstStyle/>
                    <a:p>
                      <a:pPr>
                        <a:lnSpc>
                          <a:spcPct val="107000"/>
                        </a:lnSpc>
                        <a:spcAft>
                          <a:spcPts val="0"/>
                        </a:spcAft>
                      </a:pPr>
                      <a:r>
                        <a:rPr lang="en-NZ" sz="1300">
                          <a:effectLst/>
                        </a:rPr>
                        <a:t>Kumi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a:effectLst/>
                        </a:rPr>
                        <a:t>Ten </a:t>
                      </a:r>
                      <a:r>
                        <a:rPr lang="en-NZ" sz="1300" dirty="0" err="1">
                          <a:effectLst/>
                        </a:rPr>
                        <a:t>māro</a:t>
                      </a:r>
                      <a:r>
                        <a:rPr lang="en-NZ" sz="1300" dirty="0">
                          <a:effectLst/>
                        </a:rPr>
                        <a:t> , or ten arm fathoms</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172954"/>
                  </a:ext>
                </a:extLst>
              </a:tr>
            </a:tbl>
          </a:graphicData>
        </a:graphic>
      </p:graphicFrame>
      <p:sp>
        <p:nvSpPr>
          <p:cNvPr id="14" name="Rectangle 1">
            <a:extLst>
              <a:ext uri="{FF2B5EF4-FFF2-40B4-BE49-F238E27FC236}">
                <a16:creationId xmlns:a16="http://schemas.microsoft.com/office/drawing/2014/main" id="{F1278B51-AA85-4F9C-B04A-D965D537CDA7}"/>
              </a:ext>
            </a:extLst>
          </p:cNvPr>
          <p:cNvSpPr>
            <a:spLocks noChangeArrowheads="1"/>
          </p:cNvSpPr>
          <p:nvPr/>
        </p:nvSpPr>
        <p:spPr bwMode="auto">
          <a:xfrm>
            <a:off x="1358150" y="6025048"/>
            <a:ext cx="662775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Adapted from (Best, XIII The Dawn of Science the Rudiments of Modern Science as Observed in Maori Usages, 1941), see (Best, Papers/ Series 3 - Notebooks, 1856 - 1931).</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B8C591B8-0DD7-46C9-8851-D4030ED8E980}"/>
              </a:ext>
            </a:extLst>
          </p:cNvPr>
          <p:cNvSpPr>
            <a:spLocks noChangeArrowheads="1"/>
          </p:cNvSpPr>
          <p:nvPr/>
        </p:nvSpPr>
        <p:spPr bwMode="auto">
          <a:xfrm>
            <a:off x="2874822" y="-891474"/>
            <a:ext cx="3017837"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17" name="TextBox 16">
            <a:extLst>
              <a:ext uri="{FF2B5EF4-FFF2-40B4-BE49-F238E27FC236}">
                <a16:creationId xmlns:a16="http://schemas.microsoft.com/office/drawing/2014/main" id="{2ED74561-6642-45E8-9118-F9B430BE7148}"/>
              </a:ext>
            </a:extLst>
          </p:cNvPr>
          <p:cNvSpPr txBox="1"/>
          <p:nvPr/>
        </p:nvSpPr>
        <p:spPr>
          <a:xfrm>
            <a:off x="1358153" y="1631575"/>
            <a:ext cx="6627608" cy="338554"/>
          </a:xfrm>
          <a:prstGeom prst="rect">
            <a:avLst/>
          </a:prstGeom>
          <a:noFill/>
        </p:spPr>
        <p:txBody>
          <a:bodyPr wrap="square" rtlCol="0">
            <a:spAutoFit/>
          </a:bodyPr>
          <a:lstStyle/>
          <a:p>
            <a:pPr lvl="0" defTabSz="914400" eaLnBrk="0" fontAlgn="base" hangingPunct="0">
              <a:spcBef>
                <a:spcPct val="0"/>
              </a:spcBef>
              <a:spcAft>
                <a:spcPct val="0"/>
              </a:spcAft>
            </a:pPr>
            <a:r>
              <a:rPr lang="en-NZ" altLang="en-US" sz="1600" dirty="0">
                <a:latin typeface="Calibri" panose="020F0502020204030204" pitchFamily="34" charset="0"/>
                <a:ea typeface="Calibri" panose="020F0502020204030204" pitchFamily="34" charset="0"/>
                <a:cs typeface="Times New Roman" panose="02020603050405020304" pitchFamily="18" charset="0"/>
              </a:rPr>
              <a:t>Table 1: Definitions of the pre-European M</a:t>
            </a:r>
            <a:r>
              <a:rPr lang="en-NZ" altLang="en-US" sz="1600" dirty="0">
                <a:latin typeface="Calibri" panose="020F0502020204030204" pitchFamily="34" charset="0"/>
                <a:ea typeface="Calibri" panose="020F0502020204030204" pitchFamily="34" charset="0"/>
                <a:cs typeface="Calibri" panose="020F0502020204030204" pitchFamily="34" charset="0"/>
              </a:rPr>
              <a:t>ā</a:t>
            </a:r>
            <a:r>
              <a:rPr lang="en-NZ" altLang="en-US" sz="1600" dirty="0">
                <a:latin typeface="Calibri" panose="020F0502020204030204" pitchFamily="34" charset="0"/>
                <a:ea typeface="Calibri" panose="020F0502020204030204" pitchFamily="34" charset="0"/>
                <a:cs typeface="Times New Roman" panose="02020603050405020304" pitchFamily="18" charset="0"/>
              </a:rPr>
              <a:t>ori measurement standards</a:t>
            </a:r>
            <a:r>
              <a:rPr lang="en-NZ" altLang="en-US" sz="1050" dirty="0">
                <a:latin typeface="Calibri" panose="020F0502020204030204" pitchFamily="34" charset="0"/>
                <a:ea typeface="Calibri" panose="020F0502020204030204" pitchFamily="34" charset="0"/>
                <a:cs typeface="Times New Roman" panose="02020603050405020304" pitchFamily="18" charset="0"/>
              </a:rPr>
              <a:t> </a:t>
            </a:r>
            <a:endParaRPr lang="en-NZ" altLang="en-US" sz="800" dirty="0"/>
          </a:p>
        </p:txBody>
      </p:sp>
    </p:spTree>
    <p:extLst>
      <p:ext uri="{BB962C8B-B14F-4D97-AF65-F5344CB8AC3E}">
        <p14:creationId xmlns:p14="http://schemas.microsoft.com/office/powerpoint/2010/main" val="1254420979"/>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8153" y="1139132"/>
            <a:ext cx="7150047" cy="492443"/>
          </a:xfrm>
        </p:spPr>
        <p:txBody>
          <a:bodyPr/>
          <a:lstStyle/>
          <a:p>
            <a:r>
              <a:rPr lang="en-US" dirty="0"/>
              <a:t>Measurement Units:</a:t>
            </a:r>
          </a:p>
        </p:txBody>
      </p:sp>
      <p:pic>
        <p:nvPicPr>
          <p:cNvPr id="10" name="Picture 9">
            <a:extLst>
              <a:ext uri="{FF2B5EF4-FFF2-40B4-BE49-F238E27FC236}">
                <a16:creationId xmlns:a16="http://schemas.microsoft.com/office/drawing/2014/main" id="{1D8455EF-18E0-469E-8AE7-6756C2AAEB96}"/>
              </a:ext>
            </a:extLst>
          </p:cNvPr>
          <p:cNvPicPr>
            <a:picLocks noChangeAspect="1"/>
          </p:cNvPicPr>
          <p:nvPr/>
        </p:nvPicPr>
        <p:blipFill rotWithShape="1">
          <a:blip r:embed="rId3"/>
          <a:srcRect l="9831" t="5048" r="52209" b="4207"/>
          <a:stretch/>
        </p:blipFill>
        <p:spPr>
          <a:xfrm>
            <a:off x="0" y="850043"/>
            <a:ext cx="878433" cy="2946705"/>
          </a:xfrm>
          <a:prstGeom prst="rect">
            <a:avLst/>
          </a:prstGeom>
        </p:spPr>
      </p:pic>
      <p:pic>
        <p:nvPicPr>
          <p:cNvPr id="11" name="Picture 10">
            <a:extLst>
              <a:ext uri="{FF2B5EF4-FFF2-40B4-BE49-F238E27FC236}">
                <a16:creationId xmlns:a16="http://schemas.microsoft.com/office/drawing/2014/main" id="{53A7EBC5-9DE6-4380-A5E3-0B0973A86985}"/>
              </a:ext>
            </a:extLst>
          </p:cNvPr>
          <p:cNvPicPr>
            <a:picLocks noChangeAspect="1"/>
          </p:cNvPicPr>
          <p:nvPr/>
        </p:nvPicPr>
        <p:blipFill rotWithShape="1">
          <a:blip r:embed="rId3"/>
          <a:srcRect l="9831" t="5048" r="52209" b="4207"/>
          <a:stretch/>
        </p:blipFill>
        <p:spPr>
          <a:xfrm>
            <a:off x="-1" y="3796749"/>
            <a:ext cx="878433" cy="3061252"/>
          </a:xfrm>
          <a:prstGeom prst="rect">
            <a:avLst/>
          </a:prstGeom>
        </p:spPr>
      </p:pic>
      <p:graphicFrame>
        <p:nvGraphicFramePr>
          <p:cNvPr id="13" name="Table 12">
            <a:extLst>
              <a:ext uri="{FF2B5EF4-FFF2-40B4-BE49-F238E27FC236}">
                <a16:creationId xmlns:a16="http://schemas.microsoft.com/office/drawing/2014/main" id="{3318946D-3D78-4A6A-B151-EDB6EEF037D5}"/>
              </a:ext>
            </a:extLst>
          </p:cNvPr>
          <p:cNvGraphicFramePr>
            <a:graphicFrameLocks noGrp="1"/>
          </p:cNvGraphicFramePr>
          <p:nvPr>
            <p:extLst>
              <p:ext uri="{D42A27DB-BD31-4B8C-83A1-F6EECF244321}">
                <p14:modId xmlns:p14="http://schemas.microsoft.com/office/powerpoint/2010/main" val="505289484"/>
              </p:ext>
            </p:extLst>
          </p:nvPr>
        </p:nvGraphicFramePr>
        <p:xfrm>
          <a:off x="1358152" y="1970130"/>
          <a:ext cx="7150047" cy="4107940"/>
        </p:xfrm>
        <a:graphic>
          <a:graphicData uri="http://schemas.openxmlformats.org/drawingml/2006/table">
            <a:tbl>
              <a:tblPr firstRow="1" firstCol="1" bandRow="1">
                <a:tableStyleId>{5C22544A-7EE6-4342-B048-85BDC9FD1C3A}</a:tableStyleId>
              </a:tblPr>
              <a:tblGrid>
                <a:gridCol w="3368833">
                  <a:extLst>
                    <a:ext uri="{9D8B030D-6E8A-4147-A177-3AD203B41FA5}">
                      <a16:colId xmlns:a16="http://schemas.microsoft.com/office/drawing/2014/main" val="1648682707"/>
                    </a:ext>
                  </a:extLst>
                </a:gridCol>
                <a:gridCol w="3781214">
                  <a:extLst>
                    <a:ext uri="{9D8B030D-6E8A-4147-A177-3AD203B41FA5}">
                      <a16:colId xmlns:a16="http://schemas.microsoft.com/office/drawing/2014/main" val="3167216023"/>
                    </a:ext>
                  </a:extLst>
                </a:gridCol>
              </a:tblGrid>
              <a:tr h="239681">
                <a:tc>
                  <a:txBody>
                    <a:bodyPr/>
                    <a:lstStyle/>
                    <a:p>
                      <a:pPr>
                        <a:lnSpc>
                          <a:spcPct val="107000"/>
                        </a:lnSpc>
                        <a:spcAft>
                          <a:spcPts val="0"/>
                        </a:spcAft>
                      </a:pPr>
                      <a:r>
                        <a:rPr lang="en-NZ" sz="1300" dirty="0">
                          <a:effectLst/>
                        </a:rPr>
                        <a:t>Māori measurement standard name:</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Human-body length:</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054309"/>
                  </a:ext>
                </a:extLst>
              </a:tr>
              <a:tr h="239681">
                <a:tc>
                  <a:txBody>
                    <a:bodyPr/>
                    <a:lstStyle/>
                    <a:p>
                      <a:pPr>
                        <a:lnSpc>
                          <a:spcPct val="107000"/>
                        </a:lnSpc>
                        <a:spcAft>
                          <a:spcPts val="0"/>
                        </a:spcAft>
                      </a:pPr>
                      <a:r>
                        <a:rPr lang="en-NZ" sz="1300" dirty="0" err="1">
                          <a:effectLst/>
                        </a:rPr>
                        <a:t>Konui</a:t>
                      </a:r>
                      <a:r>
                        <a:rPr lang="en-NZ" sz="1300" dirty="0">
                          <a:effectLst/>
                        </a:rPr>
                        <a:t>, </a:t>
                      </a:r>
                      <a:r>
                        <a:rPr lang="en-NZ" sz="1300" dirty="0" err="1">
                          <a:effectLst/>
                        </a:rPr>
                        <a:t>pona</a:t>
                      </a:r>
                      <a:r>
                        <a:rPr lang="en-NZ" sz="1300" dirty="0">
                          <a:effectLst/>
                        </a:rPr>
                        <a:t> </a:t>
                      </a:r>
                      <a:r>
                        <a:rPr lang="en-NZ" sz="1300" dirty="0" err="1">
                          <a:effectLst/>
                        </a:rPr>
                        <a:t>konui</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the first joint of the thumb</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79928"/>
                  </a:ext>
                </a:extLst>
              </a:tr>
              <a:tr h="239681">
                <a:tc>
                  <a:txBody>
                    <a:bodyPr/>
                    <a:lstStyle/>
                    <a:p>
                      <a:pPr>
                        <a:lnSpc>
                          <a:spcPct val="107000"/>
                        </a:lnSpc>
                        <a:spcAft>
                          <a:spcPts val="0"/>
                        </a:spcAft>
                      </a:pPr>
                      <a:r>
                        <a:rPr lang="en-NZ" sz="1300" b="1" dirty="0" err="1">
                          <a:solidFill>
                            <a:schemeClr val="accent6"/>
                          </a:solidFill>
                          <a:effectLst/>
                        </a:rPr>
                        <a:t>Koiti</a:t>
                      </a:r>
                      <a:r>
                        <a:rPr lang="en-NZ" sz="1300" b="1" dirty="0">
                          <a:solidFill>
                            <a:schemeClr val="accent6"/>
                          </a:solidFill>
                          <a:effectLst/>
                        </a:rPr>
                        <a:t>, </a:t>
                      </a:r>
                      <a:r>
                        <a:rPr lang="en-NZ" sz="1300" b="1" dirty="0" err="1">
                          <a:solidFill>
                            <a:schemeClr val="accent6"/>
                          </a:solidFill>
                          <a:effectLst/>
                        </a:rPr>
                        <a:t>koroiti</a:t>
                      </a:r>
                      <a:endParaRPr lang="en-NZ" sz="11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b="1" dirty="0">
                          <a:solidFill>
                            <a:schemeClr val="accent6"/>
                          </a:solidFill>
                          <a:effectLst/>
                        </a:rPr>
                        <a:t>Length of the little finger</a:t>
                      </a:r>
                      <a:endParaRPr lang="en-NZ" sz="11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0871911"/>
                  </a:ext>
                </a:extLst>
              </a:tr>
              <a:tr h="239681">
                <a:tc>
                  <a:txBody>
                    <a:bodyPr/>
                    <a:lstStyle/>
                    <a:p>
                      <a:pPr>
                        <a:lnSpc>
                          <a:spcPct val="107000"/>
                        </a:lnSpc>
                        <a:spcAft>
                          <a:spcPts val="0"/>
                        </a:spcAft>
                      </a:pPr>
                      <a:r>
                        <a:rPr lang="en-NZ" sz="1300">
                          <a:effectLst/>
                        </a:rPr>
                        <a:t>Ringa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Width of the hand</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909957"/>
                  </a:ext>
                </a:extLst>
              </a:tr>
              <a:tr h="239681">
                <a:tc>
                  <a:txBody>
                    <a:bodyPr/>
                    <a:lstStyle/>
                    <a:p>
                      <a:pPr>
                        <a:lnSpc>
                          <a:spcPct val="107000"/>
                        </a:lnSpc>
                        <a:spcAft>
                          <a:spcPts val="0"/>
                        </a:spcAft>
                      </a:pPr>
                      <a:r>
                        <a:rPr lang="en-NZ" sz="1300">
                          <a:effectLst/>
                        </a:rPr>
                        <a:t>Matikara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outspread fingers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9667607"/>
                  </a:ext>
                </a:extLst>
              </a:tr>
              <a:tr h="239681">
                <a:tc>
                  <a:txBody>
                    <a:bodyPr/>
                    <a:lstStyle/>
                    <a:p>
                      <a:pPr>
                        <a:lnSpc>
                          <a:spcPct val="107000"/>
                        </a:lnSpc>
                        <a:spcAft>
                          <a:spcPts val="0"/>
                        </a:spcAft>
                      </a:pPr>
                      <a:r>
                        <a:rPr lang="en-NZ" sz="1300">
                          <a:effectLst/>
                        </a:rPr>
                        <a:t>Awanui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two outspread hands, thumb tips together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6471403"/>
                  </a:ext>
                </a:extLst>
              </a:tr>
              <a:tr h="239681">
                <a:tc>
                  <a:txBody>
                    <a:bodyPr/>
                    <a:lstStyle/>
                    <a:p>
                      <a:pPr>
                        <a:lnSpc>
                          <a:spcPct val="107000"/>
                        </a:lnSpc>
                        <a:spcAft>
                          <a:spcPts val="0"/>
                        </a:spcAft>
                      </a:pPr>
                      <a:r>
                        <a:rPr lang="en-NZ" sz="1300">
                          <a:effectLst/>
                        </a:rPr>
                        <a:t>Tuke, tuke ringa, whatianga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cubit. Elbow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678794"/>
                  </a:ext>
                </a:extLst>
              </a:tr>
              <a:tr h="239681">
                <a:tc>
                  <a:txBody>
                    <a:bodyPr/>
                    <a:lstStyle/>
                    <a:p>
                      <a:pPr>
                        <a:lnSpc>
                          <a:spcPct val="107000"/>
                        </a:lnSpc>
                        <a:spcAft>
                          <a:spcPts val="0"/>
                        </a:spcAft>
                      </a:pPr>
                      <a:r>
                        <a:rPr lang="en-NZ" sz="1300">
                          <a:effectLst/>
                        </a:rPr>
                        <a:t>Pakihiwi, tumu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Shoulder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457401"/>
                  </a:ext>
                </a:extLst>
              </a:tr>
              <a:tr h="490483">
                <a:tc>
                  <a:txBody>
                    <a:bodyPr/>
                    <a:lstStyle/>
                    <a:p>
                      <a:pPr>
                        <a:lnSpc>
                          <a:spcPct val="107000"/>
                        </a:lnSpc>
                        <a:spcAft>
                          <a:spcPts val="0"/>
                        </a:spcAft>
                      </a:pPr>
                      <a:r>
                        <a:rPr lang="en-NZ" sz="1300">
                          <a:effectLst/>
                        </a:rPr>
                        <a:t>Hau or wahanga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half māro. From middle of breast to finger tips of outstretched arm</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2672234"/>
                  </a:ext>
                </a:extLst>
              </a:tr>
              <a:tr h="239681">
                <a:tc>
                  <a:txBody>
                    <a:bodyPr/>
                    <a:lstStyle/>
                    <a:p>
                      <a:pPr>
                        <a:lnSpc>
                          <a:spcPct val="107000"/>
                        </a:lnSpc>
                        <a:spcAft>
                          <a:spcPts val="0"/>
                        </a:spcAft>
                      </a:pPr>
                      <a:r>
                        <a:rPr lang="en-NZ" sz="1300">
                          <a:effectLst/>
                        </a:rPr>
                        <a:t>Pakihiwi-māro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plus width across shoulders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6476"/>
                  </a:ext>
                </a:extLst>
              </a:tr>
              <a:tr h="239681">
                <a:tc>
                  <a:txBody>
                    <a:bodyPr/>
                    <a:lstStyle/>
                    <a:p>
                      <a:pPr>
                        <a:lnSpc>
                          <a:spcPct val="107000"/>
                        </a:lnSpc>
                        <a:spcAft>
                          <a:spcPts val="0"/>
                        </a:spcAft>
                      </a:pPr>
                      <a:r>
                        <a:rPr lang="en-NZ" sz="1300">
                          <a:effectLst/>
                        </a:rPr>
                        <a:t>Māro, whanganga, aronui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fathom. Span of arms outstretched horizontally</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0371654"/>
                  </a:ext>
                </a:extLst>
              </a:tr>
              <a:tr h="490483">
                <a:tc>
                  <a:txBody>
                    <a:bodyPr/>
                    <a:lstStyle/>
                    <a:p>
                      <a:pPr>
                        <a:lnSpc>
                          <a:spcPct val="107000"/>
                        </a:lnSpc>
                        <a:spcAft>
                          <a:spcPts val="0"/>
                        </a:spcAft>
                      </a:pPr>
                      <a:r>
                        <a:rPr lang="en-NZ" sz="1300">
                          <a:effectLst/>
                        </a:rPr>
                        <a:t>Pae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Same as māro but arms curved; used in measuring circumference of trees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2994199"/>
                  </a:ext>
                </a:extLst>
              </a:tr>
              <a:tr h="490483">
                <a:tc>
                  <a:txBody>
                    <a:bodyPr/>
                    <a:lstStyle/>
                    <a:p>
                      <a:pPr>
                        <a:lnSpc>
                          <a:spcPct val="107000"/>
                        </a:lnSpc>
                        <a:spcAft>
                          <a:spcPts val="0"/>
                        </a:spcAft>
                      </a:pPr>
                      <a:r>
                        <a:rPr lang="en-NZ" sz="1300">
                          <a:effectLst/>
                        </a:rPr>
                        <a:t>Takoto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a:effectLst/>
                        </a:rPr>
                        <a:t>Length of prone body plus that of arm outstretched beyond the head</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5492282"/>
                  </a:ext>
                </a:extLst>
              </a:tr>
              <a:tr h="239681">
                <a:tc>
                  <a:txBody>
                    <a:bodyPr/>
                    <a:lstStyle/>
                    <a:p>
                      <a:pPr>
                        <a:lnSpc>
                          <a:spcPct val="107000"/>
                        </a:lnSpc>
                        <a:spcAft>
                          <a:spcPts val="0"/>
                        </a:spcAft>
                      </a:pPr>
                      <a:r>
                        <a:rPr lang="en-NZ" sz="1300">
                          <a:effectLst/>
                        </a:rPr>
                        <a:t>Kumi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a:effectLst/>
                        </a:rPr>
                        <a:t>Ten </a:t>
                      </a:r>
                      <a:r>
                        <a:rPr lang="en-NZ" sz="1300" dirty="0" err="1">
                          <a:effectLst/>
                        </a:rPr>
                        <a:t>māro</a:t>
                      </a:r>
                      <a:r>
                        <a:rPr lang="en-NZ" sz="1300" dirty="0">
                          <a:effectLst/>
                        </a:rPr>
                        <a:t> , or ten arm fathoms</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172954"/>
                  </a:ext>
                </a:extLst>
              </a:tr>
            </a:tbl>
          </a:graphicData>
        </a:graphic>
      </p:graphicFrame>
      <p:sp>
        <p:nvSpPr>
          <p:cNvPr id="14" name="Rectangle 1">
            <a:extLst>
              <a:ext uri="{FF2B5EF4-FFF2-40B4-BE49-F238E27FC236}">
                <a16:creationId xmlns:a16="http://schemas.microsoft.com/office/drawing/2014/main" id="{F1278B51-AA85-4F9C-B04A-D965D537CDA7}"/>
              </a:ext>
            </a:extLst>
          </p:cNvPr>
          <p:cNvSpPr>
            <a:spLocks noChangeArrowheads="1"/>
          </p:cNvSpPr>
          <p:nvPr/>
        </p:nvSpPr>
        <p:spPr bwMode="auto">
          <a:xfrm>
            <a:off x="1358150" y="6025048"/>
            <a:ext cx="662775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Adapted from (Best, XIII The Dawn of Science the Rudiments of Modern Science as Observed in Maori Usages, 1941), see (Best, Papers/ Series 3 - Notebooks, 1856 - 1931).</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B8C591B8-0DD7-46C9-8851-D4030ED8E980}"/>
              </a:ext>
            </a:extLst>
          </p:cNvPr>
          <p:cNvSpPr>
            <a:spLocks noChangeArrowheads="1"/>
          </p:cNvSpPr>
          <p:nvPr/>
        </p:nvSpPr>
        <p:spPr bwMode="auto">
          <a:xfrm>
            <a:off x="2874822" y="-891474"/>
            <a:ext cx="3017837"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17" name="TextBox 16">
            <a:extLst>
              <a:ext uri="{FF2B5EF4-FFF2-40B4-BE49-F238E27FC236}">
                <a16:creationId xmlns:a16="http://schemas.microsoft.com/office/drawing/2014/main" id="{2ED74561-6642-45E8-9118-F9B430BE7148}"/>
              </a:ext>
            </a:extLst>
          </p:cNvPr>
          <p:cNvSpPr txBox="1"/>
          <p:nvPr/>
        </p:nvSpPr>
        <p:spPr>
          <a:xfrm>
            <a:off x="1358153" y="1631575"/>
            <a:ext cx="6627608" cy="338554"/>
          </a:xfrm>
          <a:prstGeom prst="rect">
            <a:avLst/>
          </a:prstGeom>
          <a:noFill/>
        </p:spPr>
        <p:txBody>
          <a:bodyPr wrap="square" rtlCol="0">
            <a:spAutoFit/>
          </a:bodyPr>
          <a:lstStyle/>
          <a:p>
            <a:pPr lvl="0" defTabSz="914400" eaLnBrk="0" fontAlgn="base" hangingPunct="0">
              <a:spcBef>
                <a:spcPct val="0"/>
              </a:spcBef>
              <a:spcAft>
                <a:spcPct val="0"/>
              </a:spcAft>
            </a:pPr>
            <a:r>
              <a:rPr lang="en-NZ" altLang="en-US" sz="1600" dirty="0">
                <a:latin typeface="Calibri" panose="020F0502020204030204" pitchFamily="34" charset="0"/>
                <a:ea typeface="Calibri" panose="020F0502020204030204" pitchFamily="34" charset="0"/>
                <a:cs typeface="Times New Roman" panose="02020603050405020304" pitchFamily="18" charset="0"/>
              </a:rPr>
              <a:t>Table 1: Definitions of the pre-European M</a:t>
            </a:r>
            <a:r>
              <a:rPr lang="en-NZ" altLang="en-US" sz="1600" dirty="0">
                <a:latin typeface="Calibri" panose="020F0502020204030204" pitchFamily="34" charset="0"/>
                <a:ea typeface="Calibri" panose="020F0502020204030204" pitchFamily="34" charset="0"/>
                <a:cs typeface="Calibri" panose="020F0502020204030204" pitchFamily="34" charset="0"/>
              </a:rPr>
              <a:t>ā</a:t>
            </a:r>
            <a:r>
              <a:rPr lang="en-NZ" altLang="en-US" sz="1600" dirty="0">
                <a:latin typeface="Calibri" panose="020F0502020204030204" pitchFamily="34" charset="0"/>
                <a:ea typeface="Calibri" panose="020F0502020204030204" pitchFamily="34" charset="0"/>
                <a:cs typeface="Times New Roman" panose="02020603050405020304" pitchFamily="18" charset="0"/>
              </a:rPr>
              <a:t>ori measurement standards</a:t>
            </a:r>
            <a:r>
              <a:rPr lang="en-NZ" altLang="en-US" sz="1050" dirty="0">
                <a:latin typeface="Calibri" panose="020F0502020204030204" pitchFamily="34" charset="0"/>
                <a:ea typeface="Calibri" panose="020F0502020204030204" pitchFamily="34" charset="0"/>
                <a:cs typeface="Times New Roman" panose="02020603050405020304" pitchFamily="18" charset="0"/>
              </a:rPr>
              <a:t> </a:t>
            </a:r>
            <a:endParaRPr lang="en-NZ" altLang="en-US" sz="800" dirty="0"/>
          </a:p>
        </p:txBody>
      </p:sp>
    </p:spTree>
    <p:extLst>
      <p:ext uri="{BB962C8B-B14F-4D97-AF65-F5344CB8AC3E}">
        <p14:creationId xmlns:p14="http://schemas.microsoft.com/office/powerpoint/2010/main" val="200437774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58153" y="1139132"/>
            <a:ext cx="7150047" cy="492443"/>
          </a:xfrm>
        </p:spPr>
        <p:txBody>
          <a:bodyPr/>
          <a:lstStyle/>
          <a:p>
            <a:r>
              <a:rPr lang="en-US" dirty="0"/>
              <a:t>Measurement Units:</a:t>
            </a:r>
          </a:p>
        </p:txBody>
      </p:sp>
      <p:pic>
        <p:nvPicPr>
          <p:cNvPr id="10" name="Picture 9">
            <a:extLst>
              <a:ext uri="{FF2B5EF4-FFF2-40B4-BE49-F238E27FC236}">
                <a16:creationId xmlns:a16="http://schemas.microsoft.com/office/drawing/2014/main" id="{1D8455EF-18E0-469E-8AE7-6756C2AAEB96}"/>
              </a:ext>
            </a:extLst>
          </p:cNvPr>
          <p:cNvPicPr>
            <a:picLocks noChangeAspect="1"/>
          </p:cNvPicPr>
          <p:nvPr/>
        </p:nvPicPr>
        <p:blipFill rotWithShape="1">
          <a:blip r:embed="rId3"/>
          <a:srcRect l="9831" t="5048" r="52209" b="4207"/>
          <a:stretch/>
        </p:blipFill>
        <p:spPr>
          <a:xfrm>
            <a:off x="0" y="850043"/>
            <a:ext cx="878433" cy="2946705"/>
          </a:xfrm>
          <a:prstGeom prst="rect">
            <a:avLst/>
          </a:prstGeom>
        </p:spPr>
      </p:pic>
      <p:pic>
        <p:nvPicPr>
          <p:cNvPr id="11" name="Picture 10">
            <a:extLst>
              <a:ext uri="{FF2B5EF4-FFF2-40B4-BE49-F238E27FC236}">
                <a16:creationId xmlns:a16="http://schemas.microsoft.com/office/drawing/2014/main" id="{53A7EBC5-9DE6-4380-A5E3-0B0973A86985}"/>
              </a:ext>
            </a:extLst>
          </p:cNvPr>
          <p:cNvPicPr>
            <a:picLocks noChangeAspect="1"/>
          </p:cNvPicPr>
          <p:nvPr/>
        </p:nvPicPr>
        <p:blipFill rotWithShape="1">
          <a:blip r:embed="rId3"/>
          <a:srcRect l="9831" t="5048" r="52209" b="4207"/>
          <a:stretch/>
        </p:blipFill>
        <p:spPr>
          <a:xfrm>
            <a:off x="-1" y="3796749"/>
            <a:ext cx="878433" cy="3061252"/>
          </a:xfrm>
          <a:prstGeom prst="rect">
            <a:avLst/>
          </a:prstGeom>
        </p:spPr>
      </p:pic>
      <p:graphicFrame>
        <p:nvGraphicFramePr>
          <p:cNvPr id="13" name="Table 12">
            <a:extLst>
              <a:ext uri="{FF2B5EF4-FFF2-40B4-BE49-F238E27FC236}">
                <a16:creationId xmlns:a16="http://schemas.microsoft.com/office/drawing/2014/main" id="{3318946D-3D78-4A6A-B151-EDB6EEF037D5}"/>
              </a:ext>
            </a:extLst>
          </p:cNvPr>
          <p:cNvGraphicFramePr>
            <a:graphicFrameLocks noGrp="1"/>
          </p:cNvGraphicFramePr>
          <p:nvPr>
            <p:extLst>
              <p:ext uri="{D42A27DB-BD31-4B8C-83A1-F6EECF244321}">
                <p14:modId xmlns:p14="http://schemas.microsoft.com/office/powerpoint/2010/main" val="590551241"/>
              </p:ext>
            </p:extLst>
          </p:nvPr>
        </p:nvGraphicFramePr>
        <p:xfrm>
          <a:off x="1358152" y="1970130"/>
          <a:ext cx="7150047" cy="4107940"/>
        </p:xfrm>
        <a:graphic>
          <a:graphicData uri="http://schemas.openxmlformats.org/drawingml/2006/table">
            <a:tbl>
              <a:tblPr firstRow="1" firstCol="1" bandRow="1">
                <a:tableStyleId>{5C22544A-7EE6-4342-B048-85BDC9FD1C3A}</a:tableStyleId>
              </a:tblPr>
              <a:tblGrid>
                <a:gridCol w="3368833">
                  <a:extLst>
                    <a:ext uri="{9D8B030D-6E8A-4147-A177-3AD203B41FA5}">
                      <a16:colId xmlns:a16="http://schemas.microsoft.com/office/drawing/2014/main" val="1648682707"/>
                    </a:ext>
                  </a:extLst>
                </a:gridCol>
                <a:gridCol w="3781214">
                  <a:extLst>
                    <a:ext uri="{9D8B030D-6E8A-4147-A177-3AD203B41FA5}">
                      <a16:colId xmlns:a16="http://schemas.microsoft.com/office/drawing/2014/main" val="3167216023"/>
                    </a:ext>
                  </a:extLst>
                </a:gridCol>
              </a:tblGrid>
              <a:tr h="239681">
                <a:tc>
                  <a:txBody>
                    <a:bodyPr/>
                    <a:lstStyle/>
                    <a:p>
                      <a:pPr>
                        <a:lnSpc>
                          <a:spcPct val="107000"/>
                        </a:lnSpc>
                        <a:spcAft>
                          <a:spcPts val="0"/>
                        </a:spcAft>
                      </a:pPr>
                      <a:r>
                        <a:rPr lang="en-NZ" sz="1300" dirty="0">
                          <a:effectLst/>
                        </a:rPr>
                        <a:t>Māori measurement standard name:</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Human-body length:</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054309"/>
                  </a:ext>
                </a:extLst>
              </a:tr>
              <a:tr h="239681">
                <a:tc>
                  <a:txBody>
                    <a:bodyPr/>
                    <a:lstStyle/>
                    <a:p>
                      <a:pPr>
                        <a:lnSpc>
                          <a:spcPct val="107000"/>
                        </a:lnSpc>
                        <a:spcAft>
                          <a:spcPts val="0"/>
                        </a:spcAft>
                      </a:pPr>
                      <a:r>
                        <a:rPr lang="en-NZ" sz="1300">
                          <a:effectLst/>
                        </a:rPr>
                        <a:t>Konui, pona konui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the first joint of the thumb</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4479928"/>
                  </a:ext>
                </a:extLst>
              </a:tr>
              <a:tr h="239681">
                <a:tc>
                  <a:txBody>
                    <a:bodyPr/>
                    <a:lstStyle/>
                    <a:p>
                      <a:pPr>
                        <a:lnSpc>
                          <a:spcPct val="107000"/>
                        </a:lnSpc>
                        <a:spcAft>
                          <a:spcPts val="0"/>
                        </a:spcAft>
                      </a:pPr>
                      <a:r>
                        <a:rPr lang="en-NZ" sz="1300">
                          <a:effectLst/>
                        </a:rPr>
                        <a:t>Koiti, koroiti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the little finger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0871911"/>
                  </a:ext>
                </a:extLst>
              </a:tr>
              <a:tr h="239681">
                <a:tc>
                  <a:txBody>
                    <a:bodyPr/>
                    <a:lstStyle/>
                    <a:p>
                      <a:pPr>
                        <a:lnSpc>
                          <a:spcPct val="107000"/>
                        </a:lnSpc>
                        <a:spcAft>
                          <a:spcPts val="0"/>
                        </a:spcAft>
                      </a:pPr>
                      <a:r>
                        <a:rPr lang="en-NZ" sz="1300">
                          <a:effectLst/>
                        </a:rPr>
                        <a:t>Ringa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Width of the hand</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909957"/>
                  </a:ext>
                </a:extLst>
              </a:tr>
              <a:tr h="239681">
                <a:tc>
                  <a:txBody>
                    <a:bodyPr/>
                    <a:lstStyle/>
                    <a:p>
                      <a:pPr>
                        <a:lnSpc>
                          <a:spcPct val="107000"/>
                        </a:lnSpc>
                        <a:spcAft>
                          <a:spcPts val="0"/>
                        </a:spcAft>
                      </a:pPr>
                      <a:r>
                        <a:rPr lang="en-NZ" sz="1300">
                          <a:effectLst/>
                        </a:rPr>
                        <a:t>Matikara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outspread fingers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9667607"/>
                  </a:ext>
                </a:extLst>
              </a:tr>
              <a:tr h="239681">
                <a:tc>
                  <a:txBody>
                    <a:bodyPr/>
                    <a:lstStyle/>
                    <a:p>
                      <a:pPr>
                        <a:lnSpc>
                          <a:spcPct val="107000"/>
                        </a:lnSpc>
                        <a:spcAft>
                          <a:spcPts val="0"/>
                        </a:spcAft>
                      </a:pPr>
                      <a:r>
                        <a:rPr lang="en-NZ" sz="1300">
                          <a:effectLst/>
                        </a:rPr>
                        <a:t>Awanui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Span of two outspread hands, thumb tips together</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6471403"/>
                  </a:ext>
                </a:extLst>
              </a:tr>
              <a:tr h="239681">
                <a:tc>
                  <a:txBody>
                    <a:bodyPr/>
                    <a:lstStyle/>
                    <a:p>
                      <a:pPr>
                        <a:lnSpc>
                          <a:spcPct val="107000"/>
                        </a:lnSpc>
                        <a:spcAft>
                          <a:spcPts val="0"/>
                        </a:spcAft>
                      </a:pPr>
                      <a:r>
                        <a:rPr lang="en-NZ" sz="1300">
                          <a:effectLst/>
                        </a:rPr>
                        <a:t>Tuke, tuke ringa, whatianga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cubit. Elbow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678794"/>
                  </a:ext>
                </a:extLst>
              </a:tr>
              <a:tr h="239681">
                <a:tc>
                  <a:txBody>
                    <a:bodyPr/>
                    <a:lstStyle/>
                    <a:p>
                      <a:pPr>
                        <a:lnSpc>
                          <a:spcPct val="107000"/>
                        </a:lnSpc>
                        <a:spcAft>
                          <a:spcPts val="0"/>
                        </a:spcAft>
                      </a:pPr>
                      <a:r>
                        <a:rPr lang="en-NZ" sz="1300">
                          <a:effectLst/>
                        </a:rPr>
                        <a:t>Pakihiwi, tumu</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Shoulder to finger tips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5457401"/>
                  </a:ext>
                </a:extLst>
              </a:tr>
              <a:tr h="490483">
                <a:tc>
                  <a:txBody>
                    <a:bodyPr/>
                    <a:lstStyle/>
                    <a:p>
                      <a:pPr>
                        <a:lnSpc>
                          <a:spcPct val="107000"/>
                        </a:lnSpc>
                        <a:spcAft>
                          <a:spcPts val="0"/>
                        </a:spcAft>
                      </a:pPr>
                      <a:r>
                        <a:rPr lang="en-NZ" sz="1300">
                          <a:effectLst/>
                        </a:rPr>
                        <a:t>Hau or wahanga</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half māro. From middle of breast to finger tips of outstretched arm</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2672234"/>
                  </a:ext>
                </a:extLst>
              </a:tr>
              <a:tr h="239681">
                <a:tc>
                  <a:txBody>
                    <a:bodyPr/>
                    <a:lstStyle/>
                    <a:p>
                      <a:pPr>
                        <a:lnSpc>
                          <a:spcPct val="107000"/>
                        </a:lnSpc>
                        <a:spcAft>
                          <a:spcPts val="0"/>
                        </a:spcAft>
                      </a:pPr>
                      <a:r>
                        <a:rPr lang="en-NZ" sz="1300">
                          <a:effectLst/>
                        </a:rPr>
                        <a:t>Pakihiwi-māro</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Length of arm plus width across shoulders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6476"/>
                  </a:ext>
                </a:extLst>
              </a:tr>
              <a:tr h="239681">
                <a:tc>
                  <a:txBody>
                    <a:bodyPr/>
                    <a:lstStyle/>
                    <a:p>
                      <a:pPr>
                        <a:lnSpc>
                          <a:spcPct val="107000"/>
                        </a:lnSpc>
                        <a:spcAft>
                          <a:spcPts val="0"/>
                        </a:spcAft>
                      </a:pPr>
                      <a:r>
                        <a:rPr lang="en-NZ" sz="1300">
                          <a:effectLst/>
                        </a:rPr>
                        <a:t>Māro, whanganga, aronui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The fathom. Span of arms outstretched horizontally</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0371654"/>
                  </a:ext>
                </a:extLst>
              </a:tr>
              <a:tr h="490483">
                <a:tc>
                  <a:txBody>
                    <a:bodyPr/>
                    <a:lstStyle/>
                    <a:p>
                      <a:pPr>
                        <a:lnSpc>
                          <a:spcPct val="107000"/>
                        </a:lnSpc>
                        <a:spcAft>
                          <a:spcPts val="0"/>
                        </a:spcAft>
                      </a:pPr>
                      <a:r>
                        <a:rPr lang="en-NZ" sz="1300">
                          <a:effectLst/>
                        </a:rPr>
                        <a:t>Pae</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a:effectLst/>
                        </a:rPr>
                        <a:t>Same as māro but arms curved; used in measuring circumference of trees</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2994199"/>
                  </a:ext>
                </a:extLst>
              </a:tr>
              <a:tr h="490483">
                <a:tc>
                  <a:txBody>
                    <a:bodyPr/>
                    <a:lstStyle/>
                    <a:p>
                      <a:pPr>
                        <a:lnSpc>
                          <a:spcPct val="107000"/>
                        </a:lnSpc>
                        <a:spcAft>
                          <a:spcPts val="0"/>
                        </a:spcAft>
                      </a:pPr>
                      <a:r>
                        <a:rPr lang="en-NZ" sz="1300" b="1">
                          <a:solidFill>
                            <a:schemeClr val="accent6"/>
                          </a:solidFill>
                          <a:effectLst/>
                        </a:rPr>
                        <a:t>Takoto</a:t>
                      </a:r>
                      <a:endParaRPr lang="en-NZ" sz="1100" b="1">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b="1" dirty="0">
                          <a:solidFill>
                            <a:schemeClr val="accent6"/>
                          </a:solidFill>
                          <a:effectLst/>
                        </a:rPr>
                        <a:t>Length of prone body plus that of arm outstretched beyond the head</a:t>
                      </a:r>
                      <a:endParaRPr lang="en-NZ" sz="11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5492282"/>
                  </a:ext>
                </a:extLst>
              </a:tr>
              <a:tr h="239681">
                <a:tc>
                  <a:txBody>
                    <a:bodyPr/>
                    <a:lstStyle/>
                    <a:p>
                      <a:pPr>
                        <a:lnSpc>
                          <a:spcPct val="107000"/>
                        </a:lnSpc>
                        <a:spcAft>
                          <a:spcPts val="0"/>
                        </a:spcAft>
                      </a:pPr>
                      <a:r>
                        <a:rPr lang="en-NZ" sz="1300">
                          <a:effectLst/>
                        </a:rPr>
                        <a:t>Kumi</a:t>
                      </a:r>
                      <a:endParaRPr lang="en-NZ"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NZ" sz="1300" dirty="0">
                          <a:effectLst/>
                        </a:rPr>
                        <a:t>Ten </a:t>
                      </a:r>
                      <a:r>
                        <a:rPr lang="en-NZ" sz="1300" dirty="0" err="1">
                          <a:effectLst/>
                        </a:rPr>
                        <a:t>māro</a:t>
                      </a:r>
                      <a:r>
                        <a:rPr lang="en-NZ" sz="1300" dirty="0">
                          <a:effectLst/>
                        </a:rPr>
                        <a:t> , or ten arm fathoms</a:t>
                      </a:r>
                      <a:endParaRPr lang="en-NZ"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81172954"/>
                  </a:ext>
                </a:extLst>
              </a:tr>
            </a:tbl>
          </a:graphicData>
        </a:graphic>
      </p:graphicFrame>
      <p:sp>
        <p:nvSpPr>
          <p:cNvPr id="14" name="Rectangle 1">
            <a:extLst>
              <a:ext uri="{FF2B5EF4-FFF2-40B4-BE49-F238E27FC236}">
                <a16:creationId xmlns:a16="http://schemas.microsoft.com/office/drawing/2014/main" id="{F1278B51-AA85-4F9C-B04A-D965D537CDA7}"/>
              </a:ext>
            </a:extLst>
          </p:cNvPr>
          <p:cNvSpPr>
            <a:spLocks noChangeArrowheads="1"/>
          </p:cNvSpPr>
          <p:nvPr/>
        </p:nvSpPr>
        <p:spPr bwMode="auto">
          <a:xfrm>
            <a:off x="1358150" y="6025048"/>
            <a:ext cx="6627759"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NZ" altLang="en-US" sz="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Source: Adapted from (Best, XIII The Dawn of Science the Rudiments of Modern Science as Observed in Maori Usages, 1941), see (Best, Papers/ Series 3 - Notebooks, 1856 - 1931).</a:t>
            </a:r>
            <a:endParaRPr kumimoji="0" lang="en-NZ"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NZ"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
            <a:extLst>
              <a:ext uri="{FF2B5EF4-FFF2-40B4-BE49-F238E27FC236}">
                <a16:creationId xmlns:a16="http://schemas.microsoft.com/office/drawing/2014/main" id="{B8C591B8-0DD7-46C9-8851-D4030ED8E980}"/>
              </a:ext>
            </a:extLst>
          </p:cNvPr>
          <p:cNvSpPr>
            <a:spLocks noChangeArrowheads="1"/>
          </p:cNvSpPr>
          <p:nvPr/>
        </p:nvSpPr>
        <p:spPr bwMode="auto">
          <a:xfrm>
            <a:off x="2874822" y="-891474"/>
            <a:ext cx="3017837"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17" name="TextBox 16">
            <a:extLst>
              <a:ext uri="{FF2B5EF4-FFF2-40B4-BE49-F238E27FC236}">
                <a16:creationId xmlns:a16="http://schemas.microsoft.com/office/drawing/2014/main" id="{2ED74561-6642-45E8-9118-F9B430BE7148}"/>
              </a:ext>
            </a:extLst>
          </p:cNvPr>
          <p:cNvSpPr txBox="1"/>
          <p:nvPr/>
        </p:nvSpPr>
        <p:spPr>
          <a:xfrm>
            <a:off x="1358153" y="1631575"/>
            <a:ext cx="6627608" cy="338554"/>
          </a:xfrm>
          <a:prstGeom prst="rect">
            <a:avLst/>
          </a:prstGeom>
          <a:noFill/>
        </p:spPr>
        <p:txBody>
          <a:bodyPr wrap="square" rtlCol="0">
            <a:spAutoFit/>
          </a:bodyPr>
          <a:lstStyle/>
          <a:p>
            <a:pPr lvl="0" defTabSz="914400" eaLnBrk="0" fontAlgn="base" hangingPunct="0">
              <a:spcBef>
                <a:spcPct val="0"/>
              </a:spcBef>
              <a:spcAft>
                <a:spcPct val="0"/>
              </a:spcAft>
            </a:pPr>
            <a:r>
              <a:rPr lang="en-NZ" altLang="en-US" sz="1600" dirty="0">
                <a:latin typeface="Calibri" panose="020F0502020204030204" pitchFamily="34" charset="0"/>
                <a:ea typeface="Calibri" panose="020F0502020204030204" pitchFamily="34" charset="0"/>
                <a:cs typeface="Times New Roman" panose="02020603050405020304" pitchFamily="18" charset="0"/>
              </a:rPr>
              <a:t>Table 1: Definitions of the pre-European M</a:t>
            </a:r>
            <a:r>
              <a:rPr lang="en-NZ" altLang="en-US" sz="1600" dirty="0">
                <a:latin typeface="Calibri" panose="020F0502020204030204" pitchFamily="34" charset="0"/>
                <a:ea typeface="Calibri" panose="020F0502020204030204" pitchFamily="34" charset="0"/>
                <a:cs typeface="Calibri" panose="020F0502020204030204" pitchFamily="34" charset="0"/>
              </a:rPr>
              <a:t>ā</a:t>
            </a:r>
            <a:r>
              <a:rPr lang="en-NZ" altLang="en-US" sz="1600" dirty="0">
                <a:latin typeface="Calibri" panose="020F0502020204030204" pitchFamily="34" charset="0"/>
                <a:ea typeface="Calibri" panose="020F0502020204030204" pitchFamily="34" charset="0"/>
                <a:cs typeface="Times New Roman" panose="02020603050405020304" pitchFamily="18" charset="0"/>
              </a:rPr>
              <a:t>ori measurement standards</a:t>
            </a:r>
            <a:r>
              <a:rPr lang="en-NZ" altLang="en-US" sz="1050" dirty="0">
                <a:latin typeface="Calibri" panose="020F0502020204030204" pitchFamily="34" charset="0"/>
                <a:ea typeface="Calibri" panose="020F0502020204030204" pitchFamily="34" charset="0"/>
                <a:cs typeface="Times New Roman" panose="02020603050405020304" pitchFamily="18" charset="0"/>
              </a:rPr>
              <a:t> </a:t>
            </a:r>
            <a:endParaRPr lang="en-NZ" altLang="en-US" sz="800" dirty="0"/>
          </a:p>
        </p:txBody>
      </p:sp>
    </p:spTree>
    <p:extLst>
      <p:ext uri="{BB962C8B-B14F-4D97-AF65-F5344CB8AC3E}">
        <p14:creationId xmlns:p14="http://schemas.microsoft.com/office/powerpoint/2010/main" val="28501682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275876-0A5C-4AE1-BA5D-45E0883DF409}"/>
              </a:ext>
            </a:extLst>
          </p:cNvPr>
          <p:cNvPicPr>
            <a:picLocks noChangeAspect="1"/>
          </p:cNvPicPr>
          <p:nvPr/>
        </p:nvPicPr>
        <p:blipFill rotWithShape="1">
          <a:blip r:embed="rId3"/>
          <a:srcRect l="9024" r="3018"/>
          <a:stretch/>
        </p:blipFill>
        <p:spPr>
          <a:xfrm>
            <a:off x="1254642" y="3806473"/>
            <a:ext cx="3509123" cy="2684501"/>
          </a:xfrm>
          <a:prstGeom prst="rect">
            <a:avLst/>
          </a:prstGeom>
        </p:spPr>
      </p:pic>
      <p:sp>
        <p:nvSpPr>
          <p:cNvPr id="2" name="Title 1">
            <a:extLst>
              <a:ext uri="{FF2B5EF4-FFF2-40B4-BE49-F238E27FC236}">
                <a16:creationId xmlns:a16="http://schemas.microsoft.com/office/drawing/2014/main" id="{F5C8D83C-57ED-4633-95CF-0B30D3AAF8E7}"/>
              </a:ext>
            </a:extLst>
          </p:cNvPr>
          <p:cNvSpPr>
            <a:spLocks noGrp="1"/>
          </p:cNvSpPr>
          <p:nvPr>
            <p:ph type="title"/>
          </p:nvPr>
        </p:nvSpPr>
        <p:spPr>
          <a:xfrm>
            <a:off x="1254642" y="1139132"/>
            <a:ext cx="7253559" cy="492443"/>
          </a:xfrm>
        </p:spPr>
        <p:txBody>
          <a:bodyPr/>
          <a:lstStyle/>
          <a:p>
            <a:r>
              <a:rPr lang="en-NZ" dirty="0" err="1"/>
              <a:t>Takoto</a:t>
            </a:r>
            <a:r>
              <a:rPr lang="en-NZ" dirty="0"/>
              <a:t> Siting</a:t>
            </a:r>
          </a:p>
        </p:txBody>
      </p:sp>
      <p:sp>
        <p:nvSpPr>
          <p:cNvPr id="4" name="TextBox 3">
            <a:extLst>
              <a:ext uri="{FF2B5EF4-FFF2-40B4-BE49-F238E27FC236}">
                <a16:creationId xmlns:a16="http://schemas.microsoft.com/office/drawing/2014/main" id="{4722F299-E855-407A-8CA3-BB5A21651A19}"/>
              </a:ext>
            </a:extLst>
          </p:cNvPr>
          <p:cNvSpPr txBox="1"/>
          <p:nvPr/>
        </p:nvSpPr>
        <p:spPr>
          <a:xfrm>
            <a:off x="5044696" y="1798222"/>
            <a:ext cx="3906956" cy="4693593"/>
          </a:xfrm>
          <a:prstGeom prst="rect">
            <a:avLst/>
          </a:prstGeom>
          <a:noFill/>
        </p:spPr>
        <p:txBody>
          <a:bodyPr wrap="square" rtlCol="0">
            <a:spAutoFit/>
          </a:bodyPr>
          <a:lstStyle/>
          <a:p>
            <a:r>
              <a:rPr lang="en-NZ" sz="2300" i="1" dirty="0"/>
              <a:t>“He alone came up the side, and after gazing about for some time, proceeded to measure the ship from stem to stern. This he effected by </a:t>
            </a:r>
            <a:r>
              <a:rPr lang="en-NZ" sz="2300" b="1" i="1" dirty="0"/>
              <a:t>prostrating himself upon the deck, and marking upon it the distance of his hands, which he extended as far beyond his head as he could</a:t>
            </a:r>
            <a:r>
              <a:rPr lang="en-NZ" sz="2300" i="1" dirty="0"/>
              <a:t>, counting at the same time the number of prostrations he made.” </a:t>
            </a:r>
          </a:p>
          <a:p>
            <a:r>
              <a:rPr lang="en-NZ" sz="2300" i="1" dirty="0"/>
              <a:t>(Cruise, April 27</a:t>
            </a:r>
            <a:r>
              <a:rPr lang="en-NZ" sz="2300" i="1" baseline="30000" dirty="0"/>
              <a:t>th</a:t>
            </a:r>
            <a:r>
              <a:rPr lang="en-NZ" sz="2300" i="1" dirty="0"/>
              <a:t> 1824). </a:t>
            </a:r>
          </a:p>
        </p:txBody>
      </p:sp>
      <p:pic>
        <p:nvPicPr>
          <p:cNvPr id="5" name="Picture 4">
            <a:extLst>
              <a:ext uri="{FF2B5EF4-FFF2-40B4-BE49-F238E27FC236}">
                <a16:creationId xmlns:a16="http://schemas.microsoft.com/office/drawing/2014/main" id="{FF4D5ADE-0AEA-4D7F-AE4F-2237EE8EC3A7}"/>
              </a:ext>
            </a:extLst>
          </p:cNvPr>
          <p:cNvPicPr>
            <a:picLocks noChangeAspect="1"/>
          </p:cNvPicPr>
          <p:nvPr/>
        </p:nvPicPr>
        <p:blipFill>
          <a:blip r:embed="rId4"/>
          <a:stretch>
            <a:fillRect/>
          </a:stretch>
        </p:blipFill>
        <p:spPr>
          <a:xfrm>
            <a:off x="0" y="855753"/>
            <a:ext cx="877900" cy="2950720"/>
          </a:xfrm>
          <a:prstGeom prst="rect">
            <a:avLst/>
          </a:prstGeom>
        </p:spPr>
      </p:pic>
      <p:pic>
        <p:nvPicPr>
          <p:cNvPr id="6" name="Picture 5">
            <a:extLst>
              <a:ext uri="{FF2B5EF4-FFF2-40B4-BE49-F238E27FC236}">
                <a16:creationId xmlns:a16="http://schemas.microsoft.com/office/drawing/2014/main" id="{D3AE1271-DB48-43CA-90A1-D9FC308F8A2B}"/>
              </a:ext>
            </a:extLst>
          </p:cNvPr>
          <p:cNvPicPr>
            <a:picLocks noChangeAspect="1"/>
          </p:cNvPicPr>
          <p:nvPr/>
        </p:nvPicPr>
        <p:blipFill>
          <a:blip r:embed="rId4"/>
          <a:stretch>
            <a:fillRect/>
          </a:stretch>
        </p:blipFill>
        <p:spPr>
          <a:xfrm>
            <a:off x="0" y="3806473"/>
            <a:ext cx="877900" cy="3051527"/>
          </a:xfrm>
          <a:prstGeom prst="rect">
            <a:avLst/>
          </a:prstGeom>
        </p:spPr>
      </p:pic>
      <p:sp>
        <p:nvSpPr>
          <p:cNvPr id="8" name="Rectangle 7">
            <a:extLst>
              <a:ext uri="{FF2B5EF4-FFF2-40B4-BE49-F238E27FC236}">
                <a16:creationId xmlns:a16="http://schemas.microsoft.com/office/drawing/2014/main" id="{32571A49-475F-417D-B0A6-B2ED84165661}"/>
              </a:ext>
            </a:extLst>
          </p:cNvPr>
          <p:cNvSpPr/>
          <p:nvPr/>
        </p:nvSpPr>
        <p:spPr>
          <a:xfrm>
            <a:off x="1168797" y="1809180"/>
            <a:ext cx="3790054" cy="2139047"/>
          </a:xfrm>
          <a:prstGeom prst="rect">
            <a:avLst/>
          </a:prstGeom>
        </p:spPr>
        <p:txBody>
          <a:bodyPr wrap="square">
            <a:spAutoFit/>
          </a:bodyPr>
          <a:lstStyle/>
          <a:p>
            <a:r>
              <a:rPr lang="en-NZ" dirty="0" err="1"/>
              <a:t>Takoto</a:t>
            </a:r>
            <a:r>
              <a:rPr lang="en-NZ" dirty="0"/>
              <a:t> unit = Length of prone body plus that of arm outstretched beyond the head</a:t>
            </a:r>
          </a:p>
          <a:p>
            <a:endParaRPr lang="en-NZ" dirty="0"/>
          </a:p>
          <a:p>
            <a:r>
              <a:rPr lang="en-NZ" i="1" dirty="0"/>
              <a:t>Journal of a Ten Months' Residence in New Zealand</a:t>
            </a:r>
          </a:p>
          <a:p>
            <a:endParaRPr lang="en-NZ" dirty="0"/>
          </a:p>
        </p:txBody>
      </p:sp>
    </p:spTree>
    <p:extLst>
      <p:ext uri="{BB962C8B-B14F-4D97-AF65-F5344CB8AC3E}">
        <p14:creationId xmlns:p14="http://schemas.microsoft.com/office/powerpoint/2010/main" val="389813453"/>
      </p:ext>
    </p:extLst>
  </p:cSld>
  <p:clrMapOvr>
    <a:masterClrMapping/>
  </p:clrMapOvr>
  <p:transition spd="slow">
    <p:wipe/>
  </p:transition>
</p:sld>
</file>

<file path=ppt/theme/theme1.xml><?xml version="1.0" encoding="utf-8"?>
<a:theme xmlns:a="http://schemas.openxmlformats.org/drawingml/2006/main" name="MSL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A_Text_1 xmlns="fe83aab9-8e1c-47b9-bb63-16fe8a4164c1" xsi:nil="true"/>
    <PRA_Text_4 xmlns="fe83aab9-8e1c-47b9-bb63-16fe8a4164c1" xsi:nil="true"/>
    <Know-How_Type xmlns="fe83aab9-8e1c-47b9-bb63-16fe8a4164c1">NA</Know-How_Type>
    <PRA_Date_Disposal xmlns="fe83aab9-8e1c-47b9-bb63-16fe8a4164c1" xsi:nil="true"/>
    <Function xmlns="e21cbe00-2104-4159-b9b9-bd54555d1bf2">Research and Technical Services</Function>
    <Volume xmlns="e21cbe00-2104-4159-b9b9-bd54555d1bf2">NA</Volume>
    <PRA_Date_2 xmlns="fe83aab9-8e1c-47b9-bb63-16fe8a4164c1" xsi:nil="true"/>
    <Project xmlns="e21cbe00-2104-4159-b9b9-bd54555d1bf2">NA</Project>
    <Narrative xmlns="fe83aab9-8e1c-47b9-bb63-16fe8a4164c1" xsi:nil="true"/>
    <PRA_Type xmlns="fe83aab9-8e1c-47b9-bb63-16fe8a4164c1">Doc</PRA_Type>
    <Related_People xmlns="fe83aab9-8e1c-47b9-bb63-16fe8a4164c1">
      <UserInfo>
        <DisplayName/>
        <AccountId xsi:nil="true"/>
        <AccountType/>
      </UserInfo>
    </Related_People>
    <CategoryValue xmlns="e21cbe00-2104-4159-b9b9-bd54555d1bf2">NA</CategoryValue>
    <DocumentType xmlns="e21cbe00-2104-4159-b9b9-bd54555d1bf2">FORM - Template</DocumentType>
    <FunctionGroup xmlns="e21cbe00-2104-4159-b9b9-bd54555d1bf2">NA</FunctionGroup>
    <Activity xmlns="e21cbe00-2104-4159-b9b9-bd54555d1bf2">Measurement Standards Laboratory</Activity>
    <Original_Document xmlns="fe83aab9-8e1c-47b9-bb63-16fe8a4164c1" xsi:nil="true"/>
    <PRA_Date_3 xmlns="fe83aab9-8e1c-47b9-bb63-16fe8a4164c1" xsi:nil="true"/>
    <Authoritative_Version xmlns="fe83aab9-8e1c-47b9-bb63-16fe8a4164c1">false</Authoritative_Version>
    <CategoryName xmlns="e21cbe00-2104-4159-b9b9-bd54555d1bf2">Templates</CategoryName>
    <Key_x0020_Words xmlns="e21cbe00-2104-4159-b9b9-bd54555d1bf2"/>
    <Case xmlns="e21cbe00-2104-4159-b9b9-bd54555d1bf2" xsi:nil="true"/>
    <Target_Audience xmlns="fe83aab9-8e1c-47b9-bb63-16fe8a4164c1">Internal</Target_Audience>
    <PRA_Text_3 xmlns="fe83aab9-8e1c-47b9-bb63-16fe8a4164c1" xsi:nil="true"/>
    <PRA_Date_Trigger xmlns="fe83aab9-8e1c-47b9-bb63-16fe8a4164c1" xsi:nil="true"/>
    <Record_Type xmlns="fe83aab9-8e1c-47b9-bb63-16fe8a4164c1">Normal</Record_Type>
    <Read_Only_Status xmlns="fe83aab9-8e1c-47b9-bb63-16fe8a4164c1">Open</Read_Only_Status>
    <Subactivity xmlns="e21cbe00-2104-4159-b9b9-bd54555d1bf2">Supporting Material</Subactivity>
    <Aggregation_Status xmlns="fe83aab9-8e1c-47b9-bb63-16fe8a4164c1">Normal</Aggregation_Status>
    <RecordID xmlns="fe83aab9-8e1c-47b9-bb63-16fe8a4164c1">184813</RecordID>
    <PRA_Text_2 xmlns="fe83aab9-8e1c-47b9-bb63-16fe8a4164c1" xsi:nil="true"/>
    <PRA_Text_5 xmlns="fe83aab9-8e1c-47b9-bb63-16fe8a4164c1" xsi:nil="true"/>
    <PRA_Date_1 xmlns="fe83aab9-8e1c-47b9-bb63-16fe8a4164c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eDocument" ma:contentTypeID="0x010100AAAAAAAAAAAAAAAAAAAAAAAAAAAAAA0200DCCBBB67D89D994F8FCCF86A38628D69" ma:contentTypeVersion="24" ma:contentTypeDescription="Standard Electronic Document" ma:contentTypeScope="" ma:versionID="8bb05cab23fcc25f896bf6d0fa7b3cbf">
  <xsd:schema xmlns:xsd="http://www.w3.org/2001/XMLSchema" xmlns:xs="http://www.w3.org/2001/XMLSchema" xmlns:p="http://schemas.microsoft.com/office/2006/metadata/properties" xmlns:ns2="fe83aab9-8e1c-47b9-bb63-16fe8a4164c1" xmlns:ns3="e21cbe00-2104-4159-b9b9-bd54555d1bf2" targetNamespace="http://schemas.microsoft.com/office/2006/metadata/properties" ma:root="true" ma:fieldsID="8f8c0fdfcd94a3ac5949fd89b12bcafb" ns2:_="" ns3:_="">
    <xsd:import namespace="fe83aab9-8e1c-47b9-bb63-16fe8a4164c1"/>
    <xsd:import namespace="e21cbe00-2104-4159-b9b9-bd54555d1bf2"/>
    <xsd:element name="properties">
      <xsd:complexType>
        <xsd:sequence>
          <xsd:element name="documentManagement">
            <xsd:complexType>
              <xsd:all>
                <xsd:element ref="ns2:Target_Audience" minOccurs="0"/>
                <xsd:element ref="ns2:Original_Document" minOccurs="0"/>
                <xsd:element ref="ns3:DocumentType"/>
                <xsd:element ref="ns3:Key_x0020_Words" minOccurs="0"/>
                <xsd:element ref="ns2:Narrative" minOccurs="0"/>
                <xsd:element ref="ns2:PRA_Type" minOccurs="0"/>
                <xsd:element ref="ns2:Aggregation_Status" minOccurs="0"/>
                <xsd:element ref="ns2:RecordID" minOccurs="0"/>
                <xsd:element ref="ns2:Record_Type" minOccurs="0"/>
                <xsd:element ref="ns2:Read_Only_Status" minOccurs="0"/>
                <xsd:element ref="ns2:Authoritative_Version" minOccurs="0"/>
                <xsd:element ref="ns2:PRA_Text_1" minOccurs="0"/>
                <xsd:element ref="ns2:PRA_Text_2" minOccurs="0"/>
                <xsd:element ref="ns2:PRA_Text_3" minOccurs="0"/>
                <xsd:element ref="ns2:PRA_Text_4" minOccurs="0"/>
                <xsd:element ref="ns2:PRA_Text_5" minOccurs="0"/>
                <xsd:element ref="ns2:PRA_Date_1" minOccurs="0"/>
                <xsd:element ref="ns2:PRA_Date_2" minOccurs="0"/>
                <xsd:element ref="ns2:PRA_Date_3" minOccurs="0"/>
                <xsd:element ref="ns2:PRA_Date_Trigger" minOccurs="0"/>
                <xsd:element ref="ns2:PRA_Date_Disposal" minOccurs="0"/>
                <xsd:element ref="ns2:Related_People" minOccurs="0"/>
                <xsd:element ref="ns2:Know-How_Type" minOccurs="0"/>
                <xsd:element ref="ns3:FunctionGroup" minOccurs="0"/>
                <xsd:element ref="ns3:Function" minOccurs="0"/>
                <xsd:element ref="ns3:Activity" minOccurs="0"/>
                <xsd:element ref="ns3:Subactivity" minOccurs="0"/>
                <xsd:element ref="ns3:Project" minOccurs="0"/>
                <xsd:element ref="ns3:Case" minOccurs="0"/>
                <xsd:element ref="ns3:CategoryName" minOccurs="0"/>
                <xsd:element ref="ns3:CategoryValue" minOccurs="0"/>
                <xsd:element ref="ns3:Volu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83aab9-8e1c-47b9-bb63-16fe8a4164c1" elementFormDefault="qualified">
    <xsd:import namespace="http://schemas.microsoft.com/office/2006/documentManagement/types"/>
    <xsd:import namespace="http://schemas.microsoft.com/office/infopath/2007/PartnerControls"/>
    <xsd:element name="Target_Audience" ma:index="7" nillable="true" ma:displayName="Target Audience" ma:default="Internal" ma:format="RadioButtons" ma:hidden="true" ma:internalName="TargetAudience" ma:readOnly="false">
      <xsd:simpleType>
        <xsd:union memberTypes="dms:Text">
          <xsd:simpleType>
            <xsd:restriction base="dms:Choice">
              <xsd:enumeration value="Internal"/>
              <xsd:enumeration value="External"/>
            </xsd:restriction>
          </xsd:simpleType>
        </xsd:union>
      </xsd:simpleType>
    </xsd:element>
    <xsd:element name="Original_Document" ma:index="8" nillable="true" ma:displayName="Original Document" ma:hidden="true" ma:internalName="OriginalDocument">
      <xsd:simpleType>
        <xsd:restriction base="dms:Text"/>
      </xsd:simpleType>
    </xsd:element>
    <xsd:element name="Narrative" ma:index="12" nillable="true" ma:displayName="Narrative" ma:internalName="Narrative" ma:readOnly="false">
      <xsd:simpleType>
        <xsd:restriction base="dms:Note">
          <xsd:maxLength value="255"/>
        </xsd:restriction>
      </xsd:simpleType>
    </xsd:element>
    <xsd:element name="PRA_Type" ma:index="13" nillable="true" ma:displayName="PRA Type" ma:default="Doc" ma:hidden="true" ma:internalName="PRAType" ma:readOnly="false">
      <xsd:simpleType>
        <xsd:restriction base="dms:Text"/>
      </xsd:simpleType>
    </xsd:element>
    <xsd:element name="Aggregation_Status" ma:index="14" nillable="true" ma:displayName="Aggregation Status" ma:default="Normal" ma:hidden="true" ma:internalName="AggregationStatus" ma:readOnly="false">
      <xsd:simpleType>
        <xsd:restriction base="dms:Choice">
          <xsd:enumeration value="Delete Soon"/>
          <xsd:enumeration value="Transfer Soon"/>
          <xsd:enumeration value="Appraise Soon"/>
          <xsd:enumeration value="Delete"/>
          <xsd:enumeration value="Transfer"/>
          <xsd:enumeration value="Appraise"/>
          <xsd:enumeration value="Hold"/>
          <xsd:enumeration value="Normal"/>
        </xsd:restriction>
      </xsd:simpleType>
    </xsd:element>
    <xsd:element name="RecordID" ma:index="15" nillable="true" ma:displayName="RecordID" ma:hidden="true" ma:internalName="RecordID" ma:readOnly="false">
      <xsd:simpleType>
        <xsd:restriction base="dms:Text"/>
      </xsd:simpleType>
    </xsd:element>
    <xsd:element name="Record_Type" ma:index="16" nillable="true" ma:displayName="Business Value" ma:default="Normal" ma:hidden="true" ma:internalName="RecordType" ma:readOnly="false">
      <xsd:simpleType>
        <xsd:union memberTypes="dms:Text">
          <xsd:simpleType>
            <xsd:restriction base="dms:Choice">
              <xsd:enumeration value="Housekeeping"/>
              <xsd:enumeration value="Long Term Value"/>
              <xsd:enumeration value="Superseded"/>
              <xsd:enumeration value="Normal"/>
              <xsd:enumeration value="Cancelled"/>
              <xsd:enumeration value="Deleted"/>
            </xsd:restriction>
          </xsd:simpleType>
        </xsd:union>
      </xsd:simpleType>
    </xsd:element>
    <xsd:element name="Read_Only_Status" ma:index="17" nillable="true" ma:displayName="Read Only Status" ma:default="Open" ma:hidden="true" ma:internalName="ReadOnlyStatus" ma:readOnly="false">
      <xsd:simpleType>
        <xsd:restriction base="dms:Choice">
          <xsd:enumeration value="Open"/>
          <xsd:enumeration value="Document"/>
          <xsd:enumeration value="Document and Metadata"/>
        </xsd:restriction>
      </xsd:simpleType>
    </xsd:element>
    <xsd:element name="Authoritative_Version" ma:index="18" nillable="true" ma:displayName="Authoritative Version" ma:default="0" ma:hidden="true" ma:internalName="AuthoritativeVersion" ma:readOnly="false">
      <xsd:simpleType>
        <xsd:restriction base="dms:Boolean"/>
      </xsd:simpleType>
    </xsd:element>
    <xsd:element name="PRA_Text_1" ma:index="19" nillable="true" ma:displayName="PRA Text 1" ma:hidden="true" ma:internalName="PraText1" ma:readOnly="false">
      <xsd:simpleType>
        <xsd:restriction base="dms:Text"/>
      </xsd:simpleType>
    </xsd:element>
    <xsd:element name="PRA_Text_2" ma:index="20" nillable="true" ma:displayName="PRA Text 2" ma:hidden="true" ma:internalName="PraText2" ma:readOnly="false">
      <xsd:simpleType>
        <xsd:restriction base="dms:Text"/>
      </xsd:simpleType>
    </xsd:element>
    <xsd:element name="PRA_Text_3" ma:index="21" nillable="true" ma:displayName="PRA Text 3" ma:hidden="true" ma:internalName="PraText3" ma:readOnly="false">
      <xsd:simpleType>
        <xsd:restriction base="dms:Text"/>
      </xsd:simpleType>
    </xsd:element>
    <xsd:element name="PRA_Text_4" ma:index="22" nillable="true" ma:displayName="PRA Text 4" ma:hidden="true" ma:internalName="PraText4" ma:readOnly="false">
      <xsd:simpleType>
        <xsd:restriction base="dms:Text"/>
      </xsd:simpleType>
    </xsd:element>
    <xsd:element name="PRA_Text_5" ma:index="23" nillable="true" ma:displayName="PRA Text 5" ma:hidden="true" ma:internalName="PraText5" ma:readOnly="false">
      <xsd:simpleType>
        <xsd:restriction base="dms:Text"/>
      </xsd:simpleType>
    </xsd:element>
    <xsd:element name="PRA_Date_1" ma:index="24" nillable="true" ma:displayName="PRA Date 1" ma:format="DateTime" ma:hidden="true" ma:internalName="PraDate1" ma:readOnly="false">
      <xsd:simpleType>
        <xsd:restriction base="dms:DateTime"/>
      </xsd:simpleType>
    </xsd:element>
    <xsd:element name="PRA_Date_2" ma:index="25" nillable="true" ma:displayName="PRA Date 2" ma:format="DateTime" ma:hidden="true" ma:internalName="PraDate2" ma:readOnly="false">
      <xsd:simpleType>
        <xsd:restriction base="dms:DateTime"/>
      </xsd:simpleType>
    </xsd:element>
    <xsd:element name="PRA_Date_3" ma:index="26" nillable="true" ma:displayName="PRA Date 3" ma:format="DateTime" ma:hidden="true" ma:internalName="PraDate3" ma:readOnly="false">
      <xsd:simpleType>
        <xsd:restriction base="dms:DateTime"/>
      </xsd:simpleType>
    </xsd:element>
    <xsd:element name="PRA_Date_Trigger" ma:index="27" nillable="true" ma:displayName="PRA Date Trigger" ma:format="DateTime" ma:hidden="true" ma:internalName="PraDateTrigger" ma:readOnly="false">
      <xsd:simpleType>
        <xsd:restriction base="dms:DateTime"/>
      </xsd:simpleType>
    </xsd:element>
    <xsd:element name="PRA_Date_Disposal" ma:index="28" nillable="true" ma:displayName="PRA Date Disposal" ma:format="DateTime" ma:hidden="true" ma:internalName="PraDateDisposal" ma:readOnly="false">
      <xsd:simpleType>
        <xsd:restriction base="dms:DateTime"/>
      </xsd:simpleType>
    </xsd:element>
    <xsd:element name="Related_People" ma:index="29" nillable="true" ma:displayName="Related People" ma:hidden="true" ma:list="UserInfo" ma:internalName="RelatedPeople"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now-How_Type" ma:index="30" nillable="true" ma:displayName="Know-How Type" ma:default="NA" ma:format="Dropdown" ma:hidden="true" ma:internalName="KnowHowType" ma:readOnly="false">
      <xsd:simpleType>
        <xsd:union memberTypes="dms:Text">
          <xsd:simpleType>
            <xsd:restriction base="dms:Choice">
              <xsd:enumeration value="NA"/>
              <xsd:enumeration value="FAQ"/>
              <xsd:enumeration value="Tall Poppy"/>
              <xsd:enumeration value="Topic"/>
              <xsd:enumeration value="Who"/>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21cbe00-2104-4159-b9b9-bd54555d1bf2" elementFormDefault="qualified">
    <xsd:import namespace="http://schemas.microsoft.com/office/2006/documentManagement/types"/>
    <xsd:import namespace="http://schemas.microsoft.com/office/infopath/2007/PartnerControls"/>
    <xsd:element name="DocumentType" ma:index="10" ma:displayName="Document Type" ma:format="Dropdown" ma:internalName="DocumentType">
      <xsd:simpleType>
        <xsd:restriction base="dms:Choice">
          <xsd:enumeration value="ANALYSIS - Requirements"/>
          <xsd:enumeration value="COMMUNICATIONS - Presentation, Speech, Media Release"/>
          <xsd:enumeration value="COMPLIANCE - Certificate, Quality Assurance"/>
          <xsd:enumeration value="CONTRACT - Agreements, MOU, SLA, ToR, JV, NDA"/>
          <xsd:enumeration value="CORRESPONDENCE - Memo, Submission, Filenote"/>
          <xsd:enumeration value="DATA - Register, Model, Instrument"/>
          <xsd:enumeration value="EMPLOYMENT - related inc personal performance, training"/>
          <xsd:enumeration value="FINANCIAL - related inc budgets, forecasts"/>
          <xsd:enumeration value="FORM - Template"/>
          <xsd:enumeration value="MEETINGS - Agenda, Minutes"/>
          <xsd:enumeration value="MULTI-MEDIA - Audio, Image, Video"/>
          <xsd:enumeration value="POLICY - Guideline, Procedure, Manual"/>
          <xsd:enumeration value="PROCUREMENT - Tender, RFP, Quote"/>
          <xsd:enumeration value="REPORTING - Regular, Extraordinary, Excludes Science Outputs"/>
          <xsd:enumeration value="RESEARCH PAPER - Published, Unpublished"/>
          <xsd:enumeration value="TECHNICAL OUTPUT - Science or Engineering reports, Lab Book"/>
          <xsd:enumeration value="SPECIFICATION - Drawing, Plan, Diagram, Calculation, Design, Patents, Code"/>
          <xsd:enumeration value="STRATEGY - Planning, Work Plan"/>
          <xsd:enumeration value="THIRD PARTY - Reference Material inc IP searches, Other agencies papers"/>
        </xsd:restriction>
      </xsd:simpleType>
    </xsd:element>
    <xsd:element name="Key_x0020_Words" ma:index="11" nillable="true" ma:displayName="Key Words" ma:hidden="true" ma:internalName="Key_x0020_Words" ma:readOnly="false">
      <xsd:complexType>
        <xsd:complexContent>
          <xsd:extension base="dms:MultiChoiceFillIn">
            <xsd:sequence>
              <xsd:element name="Value" maxOccurs="unbounded" minOccurs="0" nillable="true">
                <xsd:simpleType>
                  <xsd:union memberTypes="dms:Text">
                    <xsd:simpleType>
                      <xsd:restriction base="dms:Choice">
                        <xsd:enumeration value="Not yet defined"/>
                      </xsd:restriction>
                    </xsd:simpleType>
                  </xsd:union>
                </xsd:simpleType>
              </xsd:element>
            </xsd:sequence>
          </xsd:extension>
        </xsd:complexContent>
      </xsd:complexType>
    </xsd:element>
    <xsd:element name="FunctionGroup" ma:index="31" nillable="true" ma:displayName="Function Group" ma:default="NA" ma:format="RadioButtons" ma:hidden="true" ma:internalName="FunctionGroup" ma:readOnly="false">
      <xsd:simpleType>
        <xsd:union memberTypes="dms:Text">
          <xsd:simpleType>
            <xsd:restriction base="dms:Choice">
              <xsd:enumeration value="NA"/>
            </xsd:restriction>
          </xsd:simpleType>
        </xsd:union>
      </xsd:simpleType>
    </xsd:element>
    <xsd:element name="Function" ma:index="32" nillable="true" ma:displayName="Function" ma:default="Research and Technical Services" ma:format="RadioButtons" ma:hidden="true" ma:internalName="Function" ma:readOnly="false">
      <xsd:simpleType>
        <xsd:union memberTypes="dms:Text">
          <xsd:simpleType>
            <xsd:restriction base="dms:Choice">
              <xsd:enumeration value="Research and Technical Services"/>
            </xsd:restriction>
          </xsd:simpleType>
        </xsd:union>
      </xsd:simpleType>
    </xsd:element>
    <xsd:element name="Activity" ma:index="33" nillable="true" ma:displayName="Activity" ma:default="Measurement Standards Laboratory" ma:format="Dropdown" ma:internalName="Activity">
      <xsd:simpleType>
        <xsd:restriction base="dms:Choice">
          <xsd:enumeration value="Measurement Standards Laboratory"/>
        </xsd:restriction>
      </xsd:simpleType>
    </xsd:element>
    <xsd:element name="Subactivity" ma:index="34" nillable="true" ma:displayName="Subactivity" ma:default="Supporting Material" ma:format="RadioButtons" ma:hidden="true" ma:internalName="Subactivity" ma:readOnly="false">
      <xsd:simpleType>
        <xsd:union memberTypes="dms:Text">
          <xsd:simpleType>
            <xsd:restriction base="dms:Choice">
              <xsd:enumeration value="Supporting Material"/>
            </xsd:restriction>
          </xsd:simpleType>
        </xsd:union>
      </xsd:simpleType>
    </xsd:element>
    <xsd:element name="Project" ma:index="35" nillable="true" ma:displayName="Project" ma:default="NA" ma:format="RadioButtons" ma:hidden="true" ma:internalName="Project" ma:readOnly="false">
      <xsd:simpleType>
        <xsd:union memberTypes="dms:Text">
          <xsd:simpleType>
            <xsd:restriction base="dms:Choice">
              <xsd:enumeration value="NA"/>
            </xsd:restriction>
          </xsd:simpleType>
        </xsd:union>
      </xsd:simpleType>
    </xsd:element>
    <xsd:element name="Case" ma:index="36" nillable="true" ma:displayName="Case" ma:default="" ma:format="RadioButtons" ma:internalName="Case">
      <xsd:simpleType>
        <xsd:restriction base="dms:Text">
          <xsd:enumeration value="NA"/>
        </xsd:restriction>
      </xsd:simpleType>
    </xsd:element>
    <xsd:element name="CategoryName" ma:index="37" nillable="true" ma:displayName="MSL Rebranding 2017" ma:default="MASTER Logos" ma:format="RadioButtons" ma:internalName="CategoryName">
      <xsd:simpleType>
        <xsd:union memberTypes="dms:Text">
          <xsd:simpleType>
            <xsd:restriction base="dms:Choice">
              <xsd:enumeration value="MASTER Logos"/>
              <xsd:enumeration value="Collateral"/>
              <xsd:enumeration value="Templates"/>
              <xsd:enumeration value="Ceremonial"/>
            </xsd:restriction>
          </xsd:simpleType>
        </xsd:union>
      </xsd:simpleType>
    </xsd:element>
    <xsd:element name="CategoryValue" ma:index="38" nillable="true" ma:displayName="Category Value" ma:default="NA" ma:format="RadioButtons" ma:hidden="true" ma:internalName="CategoryValue" ma:readOnly="false">
      <xsd:simpleType>
        <xsd:union memberTypes="dms:Text">
          <xsd:simpleType>
            <xsd:restriction base="dms:Choice">
              <xsd:enumeration value="NA"/>
            </xsd:restriction>
          </xsd:simpleType>
        </xsd:union>
      </xsd:simpleType>
    </xsd:element>
    <xsd:element name="Volume" ma:index="39" nillable="true" ma:displayName="Volume" ma:default="NA" ma:format="RadioButtons" ma:hidden="true" ma:internalName="Volume" ma:readOnly="false">
      <xsd:simpleType>
        <xsd:union memberTypes="dms:Text">
          <xsd:simpleType>
            <xsd:restriction base="dms:Choice">
              <xsd:enumeration value="NA"/>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9"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ma:index="40" ma:displayName="Category"/>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82C239-C8A7-42D6-A9A3-BE123776F0AF}">
  <ds:schemaRefs>
    <ds:schemaRef ds:uri="http://purl.org/dc/terms/"/>
    <ds:schemaRef ds:uri="http://www.w3.org/XML/1998/namespace"/>
    <ds:schemaRef ds:uri="http://schemas.microsoft.com/office/2006/documentManagement/types"/>
    <ds:schemaRef ds:uri="http://schemas.microsoft.com/office/infopath/2007/PartnerControls"/>
    <ds:schemaRef ds:uri="e21cbe00-2104-4159-b9b9-bd54555d1bf2"/>
    <ds:schemaRef ds:uri="http://purl.org/dc/elements/1.1/"/>
    <ds:schemaRef ds:uri="http://schemas.microsoft.com/office/2006/metadata/properties"/>
    <ds:schemaRef ds:uri="http://schemas.openxmlformats.org/package/2006/metadata/core-properties"/>
    <ds:schemaRef ds:uri="fe83aab9-8e1c-47b9-bb63-16fe8a4164c1"/>
    <ds:schemaRef ds:uri="http://purl.org/dc/dcmitype/"/>
  </ds:schemaRefs>
</ds:datastoreItem>
</file>

<file path=customXml/itemProps2.xml><?xml version="1.0" encoding="utf-8"?>
<ds:datastoreItem xmlns:ds="http://schemas.openxmlformats.org/officeDocument/2006/customXml" ds:itemID="{2011CC06-6349-4B81-96D4-25B36665D1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83aab9-8e1c-47b9-bb63-16fe8a4164c1"/>
    <ds:schemaRef ds:uri="e21cbe00-2104-4159-b9b9-bd54555d1b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C6EEAB-200E-43C2-9A4E-609DB09F74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7741</TotalTime>
  <Words>3775</Words>
  <Application>Microsoft Office PowerPoint</Application>
  <PresentationFormat>On-screen Show (4:3)</PresentationFormat>
  <Paragraphs>384</Paragraphs>
  <Slides>18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Wingdings</vt:lpstr>
      <vt:lpstr>MSL Master</vt:lpstr>
      <vt:lpstr>A Preliminary Study on Indigenous Metrology: A Historical Approach to Pre-European Measurements.</vt:lpstr>
      <vt:lpstr>Ngā Inenga Māori:</vt:lpstr>
      <vt:lpstr>Approach</vt:lpstr>
      <vt:lpstr>Māori Measurement</vt:lpstr>
      <vt:lpstr>Rauru - Measuring Rod:</vt:lpstr>
      <vt:lpstr>Measurement Units:</vt:lpstr>
      <vt:lpstr>Measurement Units:</vt:lpstr>
      <vt:lpstr>Measurement Units:</vt:lpstr>
      <vt:lpstr>Takoto Siting</vt:lpstr>
      <vt:lpstr>Measurement Units: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 Aomania Keita Te Koha </vt:lpstr>
    </vt:vector>
  </TitlesOfParts>
  <Company>Tangerine Design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Tangerine Design</dc:creator>
  <cp:lastModifiedBy>Cynthia Lendrum</cp:lastModifiedBy>
  <cp:revision>126</cp:revision>
  <cp:lastPrinted>2017-04-20T23:05:53Z</cp:lastPrinted>
  <dcterms:created xsi:type="dcterms:W3CDTF">2017-04-20T03:13:30Z</dcterms:created>
  <dcterms:modified xsi:type="dcterms:W3CDTF">2020-05-29T02:31:05Z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0x010100AAAAAAAAAAAAAAAAAAAAAAAAAAAAAA0200DCCBBB67D89D994F8FCCF86A38628D69</vt:lpwstr>
  </property>
  <property fmtid="{D5CDD505-2E9C-101B-9397-08002B2CF9AE}" pid="3" name="Order">
    <vt:r8>7200</vt:r8>
  </property>
  <property fmtid="{D5CDD505-2E9C-101B-9397-08002B2CF9AE}" pid="4" name="_ModerationStatus">
    <vt:lpwstr>0</vt:lpwstr>
  </property>
</Properties>
</file>